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71" r:id="rId14"/>
    <p:sldId id="272" r:id="rId15"/>
    <p:sldId id="273" r:id="rId16"/>
    <p:sldId id="275" r:id="rId17"/>
    <p:sldId id="274" r:id="rId18"/>
    <p:sldId id="276"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nstance xavier .S" initials="Cx." lastIdx="1" clrIdx="0">
    <p:extLst>
      <p:ext uri="{19B8F6BF-5375-455C-9EA6-DF929625EA0E}">
        <p15:presenceInfo xmlns:p15="http://schemas.microsoft.com/office/powerpoint/2012/main" userId="23e38c0f7700698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81" d="100"/>
          <a:sy n="81" d="100"/>
        </p:scale>
        <p:origin x="52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2-03T20:25:00.224" idx="1">
    <p:pos x="7680" y="0"/>
    <p:text/>
    <p:extLst>
      <p:ext uri="{C676402C-5697-4E1C-873F-D02D1690AC5C}">
        <p15:threadingInfo xmlns:p15="http://schemas.microsoft.com/office/powerpoint/2012/main" timeZoneBias="-330"/>
      </p:ext>
    </p:extLst>
  </p:cm>
</p:cmLst>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C0D85C01-EAE0-4282-A626-4E0EDA336C31}" type="datetimeFigureOut">
              <a:rPr lang="en-IN" smtClean="0"/>
              <a:t>24-02-2023</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2807466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D85C01-EAE0-4282-A626-4E0EDA336C31}" type="datetimeFigureOut">
              <a:rPr lang="en-IN" smtClean="0"/>
              <a:t>24-02-2023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546675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D85C01-EAE0-4282-A626-4E0EDA336C31}" type="datetimeFigureOut">
              <a:rPr lang="en-IN" smtClean="0"/>
              <a:t>24-02-2023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19679857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D85C01-EAE0-4282-A626-4E0EDA336C31}" type="datetimeFigureOut">
              <a:rPr lang="en-IN" smtClean="0"/>
              <a:t>24-02-2023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84900B-C511-484B-A6B1-C77DFE36AA3E}"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975950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D85C01-EAE0-4282-A626-4E0EDA336C31}" type="datetimeFigureOut">
              <a:rPr lang="en-IN" smtClean="0"/>
              <a:t>24-02-2023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1851890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0D85C01-EAE0-4282-A626-4E0EDA336C31}" type="datetimeFigureOut">
              <a:rPr lang="en-IN" smtClean="0"/>
              <a:t>24-02-2023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6851088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0D85C01-EAE0-4282-A626-4E0EDA336C31}" type="datetimeFigureOut">
              <a:rPr lang="en-IN" smtClean="0"/>
              <a:t>24-02-2023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22128791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D85C01-EAE0-4282-A626-4E0EDA336C31}" type="datetimeFigureOut">
              <a:rPr lang="en-IN" smtClean="0"/>
              <a:t>24-02-2023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5555008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D85C01-EAE0-4282-A626-4E0EDA336C31}" type="datetimeFigureOut">
              <a:rPr lang="en-IN" smtClean="0"/>
              <a:t>24-02-2023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288044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D85C01-EAE0-4282-A626-4E0EDA336C31}" type="datetimeFigureOut">
              <a:rPr lang="en-IN" smtClean="0"/>
              <a:t>24-02-2023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2185760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0D85C01-EAE0-4282-A626-4E0EDA336C31}" type="datetimeFigureOut">
              <a:rPr lang="en-IN" smtClean="0"/>
              <a:t>24-02-2023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3441258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0D85C01-EAE0-4282-A626-4E0EDA336C31}" type="datetimeFigureOut">
              <a:rPr lang="en-IN" smtClean="0"/>
              <a:t>24-02-2023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2871263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0D85C01-EAE0-4282-A626-4E0EDA336C31}" type="datetimeFigureOut">
              <a:rPr lang="en-IN" smtClean="0"/>
              <a:t>24-02-2023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1116337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D85C01-EAE0-4282-A626-4E0EDA336C31}" type="datetimeFigureOut">
              <a:rPr lang="en-IN" smtClean="0"/>
              <a:t>24-02-2023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3751377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D85C01-EAE0-4282-A626-4E0EDA336C31}" type="datetimeFigureOut">
              <a:rPr lang="en-IN" smtClean="0"/>
              <a:t>24-02-2023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3443661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D85C01-EAE0-4282-A626-4E0EDA336C31}" type="datetimeFigureOut">
              <a:rPr lang="en-IN" smtClean="0"/>
              <a:t>24-02-2023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37276252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D85C01-EAE0-4282-A626-4E0EDA336C31}" type="datetimeFigureOut">
              <a:rPr lang="en-IN" smtClean="0"/>
              <a:t>24-02-2023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84900B-C511-484B-A6B1-C77DFE36AA3E}" type="slidenum">
              <a:rPr lang="en-IN" smtClean="0"/>
              <a:t>‹#›</a:t>
            </a:fld>
            <a:endParaRPr lang="en-IN"/>
          </a:p>
        </p:txBody>
      </p:sp>
    </p:spTree>
    <p:extLst>
      <p:ext uri="{BB962C8B-B14F-4D97-AF65-F5344CB8AC3E}">
        <p14:creationId xmlns:p14="http://schemas.microsoft.com/office/powerpoint/2010/main" val="1199948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0D85C01-EAE0-4282-A626-4E0EDA336C31}" type="datetimeFigureOut">
              <a:rPr lang="en-IN" smtClean="0"/>
              <a:t>24-02-2023</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784900B-C511-484B-A6B1-C77DFE36AA3E}" type="slidenum">
              <a:rPr lang="en-IN" smtClean="0"/>
              <a:t>‹#›</a:t>
            </a:fld>
            <a:endParaRPr lang="en-IN"/>
          </a:p>
        </p:txBody>
      </p:sp>
    </p:spTree>
    <p:extLst>
      <p:ext uri="{BB962C8B-B14F-4D97-AF65-F5344CB8AC3E}">
        <p14:creationId xmlns:p14="http://schemas.microsoft.com/office/powerpoint/2010/main" val="293234840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Injury" TargetMode="External"/><Relationship Id="rId2" Type="http://schemas.openxmlformats.org/officeDocument/2006/relationships/hyperlink" Target="https://en.wikipedia.org/wiki/Illness"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C1EED-E62F-E15F-AD39-2B3224319640}"/>
              </a:ext>
            </a:extLst>
          </p:cNvPr>
          <p:cNvSpPr>
            <a:spLocks noGrp="1"/>
          </p:cNvSpPr>
          <p:nvPr>
            <p:ph type="ctrTitle"/>
          </p:nvPr>
        </p:nvSpPr>
        <p:spPr>
          <a:xfrm>
            <a:off x="1524000" y="2069431"/>
            <a:ext cx="9144000" cy="1440531"/>
          </a:xfrm>
        </p:spPr>
        <p:txBody>
          <a:bodyPr/>
          <a:lstStyle/>
          <a:p>
            <a:endParaRPr lang="en-IN" dirty="0"/>
          </a:p>
        </p:txBody>
      </p:sp>
      <p:sp>
        <p:nvSpPr>
          <p:cNvPr id="3" name="Subtitle 2">
            <a:extLst>
              <a:ext uri="{FF2B5EF4-FFF2-40B4-BE49-F238E27FC236}">
                <a16:creationId xmlns:a16="http://schemas.microsoft.com/office/drawing/2014/main" id="{2414EF6F-638A-E329-CCF7-E9FCA86BE577}"/>
              </a:ext>
            </a:extLst>
          </p:cNvPr>
          <p:cNvSpPr>
            <a:spLocks noGrp="1"/>
          </p:cNvSpPr>
          <p:nvPr>
            <p:ph type="subTitle" idx="1"/>
          </p:nvPr>
        </p:nvSpPr>
        <p:spPr/>
        <p:txBody>
          <a:bodyPr/>
          <a:lstStyle/>
          <a:p>
            <a:endParaRPr lang="en-IN"/>
          </a:p>
        </p:txBody>
      </p:sp>
      <p:pic>
        <p:nvPicPr>
          <p:cNvPr id="4" name="Picture 3" descr="Diagram, engineering drawing&#10;&#10;Description automatically generated">
            <a:extLst>
              <a:ext uri="{FF2B5EF4-FFF2-40B4-BE49-F238E27FC236}">
                <a16:creationId xmlns:a16="http://schemas.microsoft.com/office/drawing/2014/main" id="{64422507-7E2B-2766-A6FC-99414DF85801}"/>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6B014544-D7F7-91B5-2321-5CF2BF1056C1}"/>
              </a:ext>
            </a:extLst>
          </p:cNvPr>
          <p:cNvSpPr txBox="1"/>
          <p:nvPr/>
        </p:nvSpPr>
        <p:spPr>
          <a:xfrm>
            <a:off x="0" y="6426856"/>
            <a:ext cx="12192000" cy="523220"/>
          </a:xfrm>
          <a:prstGeom prst="rect">
            <a:avLst/>
          </a:prstGeom>
          <a:noFill/>
        </p:spPr>
        <p:txBody>
          <a:bodyPr wrap="square">
            <a:spAutoFit/>
          </a:bodyPr>
          <a:lstStyle/>
          <a:p>
            <a:r>
              <a:rPr lang="en-US" sz="2800" b="1" dirty="0">
                <a:effectLst/>
                <a:latin typeface="Bookman Old Style" panose="02050604050505020204" pitchFamily="18" charset="0"/>
                <a:ea typeface="Times New Roman" panose="02020603050405020304" pitchFamily="18" charset="0"/>
                <a:cs typeface="Shruti" panose="020B0502040204020203" pitchFamily="34" charset="0"/>
              </a:rPr>
              <a:t>    </a:t>
            </a:r>
            <a:r>
              <a:rPr lang="en-US" sz="2800" b="1" dirty="0">
                <a:solidFill>
                  <a:schemeClr val="bg1"/>
                </a:solidFill>
                <a:effectLst/>
                <a:latin typeface="Bookman Old Style" panose="02050604050505020204" pitchFamily="18" charset="0"/>
                <a:ea typeface="Times New Roman" panose="02020603050405020304" pitchFamily="18" charset="0"/>
                <a:cs typeface="Shruti" panose="020B0502040204020203" pitchFamily="34" charset="0"/>
              </a:rPr>
              <a:t>An AI-powered system for patient monitoring and chat bot </a:t>
            </a:r>
            <a:endParaRPr lang="en-IN" sz="2800" dirty="0">
              <a:solidFill>
                <a:schemeClr val="bg1"/>
              </a:solidFill>
            </a:endParaRPr>
          </a:p>
        </p:txBody>
      </p:sp>
    </p:spTree>
    <p:extLst>
      <p:ext uri="{BB962C8B-B14F-4D97-AF65-F5344CB8AC3E}">
        <p14:creationId xmlns:p14="http://schemas.microsoft.com/office/powerpoint/2010/main" val="34975792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0174A-B8A6-EFE9-CE63-82F6DE8E5BBD}"/>
              </a:ext>
            </a:extLst>
          </p:cNvPr>
          <p:cNvSpPr>
            <a:spLocks noGrp="1"/>
          </p:cNvSpPr>
          <p:nvPr>
            <p:ph type="title"/>
          </p:nvPr>
        </p:nvSpPr>
        <p:spPr>
          <a:xfrm>
            <a:off x="1141413" y="543104"/>
            <a:ext cx="9905998" cy="1478570"/>
          </a:xfrm>
        </p:spPr>
        <p:txBody>
          <a:bodyPr/>
          <a:lstStyle/>
          <a:p>
            <a:r>
              <a:rPr lang="en-IN" b="0" i="0" dirty="0">
                <a:solidFill>
                  <a:srgbClr val="E8EAED"/>
                </a:solidFill>
                <a:effectLst/>
                <a:latin typeface="Google Sans"/>
              </a:rPr>
              <a:t>                   </a:t>
            </a:r>
            <a:r>
              <a:rPr lang="en-IN" sz="4000" b="0" i="0" dirty="0">
                <a:solidFill>
                  <a:schemeClr val="bg1">
                    <a:lumMod val="95000"/>
                    <a:lumOff val="5000"/>
                  </a:schemeClr>
                </a:solidFill>
                <a:effectLst/>
                <a:latin typeface="Google Sans"/>
              </a:rPr>
              <a:t>what </a:t>
            </a:r>
            <a:r>
              <a:rPr lang="en-IN" sz="4000" dirty="0">
                <a:solidFill>
                  <a:schemeClr val="bg1">
                    <a:lumMod val="95000"/>
                    <a:lumOff val="5000"/>
                  </a:schemeClr>
                </a:solidFill>
                <a:latin typeface="Google Sans"/>
              </a:rPr>
              <a:t>is </a:t>
            </a:r>
            <a:r>
              <a:rPr lang="en-IN" sz="4000" b="0" i="0" dirty="0">
                <a:solidFill>
                  <a:schemeClr val="bg1">
                    <a:lumMod val="95000"/>
                    <a:lumOff val="5000"/>
                  </a:schemeClr>
                </a:solidFill>
                <a:effectLst/>
                <a:latin typeface="Google Sans"/>
              </a:rPr>
              <a:t>First aid ?</a:t>
            </a:r>
            <a:endParaRPr lang="en-IN" sz="4000" dirty="0">
              <a:solidFill>
                <a:schemeClr val="bg1">
                  <a:lumMod val="95000"/>
                  <a:lumOff val="5000"/>
                </a:schemeClr>
              </a:solidFill>
            </a:endParaRPr>
          </a:p>
        </p:txBody>
      </p:sp>
      <p:sp>
        <p:nvSpPr>
          <p:cNvPr id="3" name="TextBox 2">
            <a:extLst>
              <a:ext uri="{FF2B5EF4-FFF2-40B4-BE49-F238E27FC236}">
                <a16:creationId xmlns:a16="http://schemas.microsoft.com/office/drawing/2014/main" id="{F3521279-4B9C-961B-03C6-B54B942BBB19}"/>
              </a:ext>
            </a:extLst>
          </p:cNvPr>
          <p:cNvSpPr txBox="1"/>
          <p:nvPr/>
        </p:nvSpPr>
        <p:spPr>
          <a:xfrm>
            <a:off x="1141413" y="1889698"/>
            <a:ext cx="10303497" cy="5324535"/>
          </a:xfrm>
          <a:prstGeom prst="rect">
            <a:avLst/>
          </a:prstGeom>
          <a:noFill/>
        </p:spPr>
        <p:txBody>
          <a:bodyPr wrap="square" rtlCol="0">
            <a:spAutoFit/>
          </a:bodyPr>
          <a:lstStyle/>
          <a:p>
            <a:r>
              <a:rPr lang="en-IN" sz="2000" b="1" i="0" dirty="0">
                <a:solidFill>
                  <a:srgbClr val="202122"/>
                </a:solidFill>
                <a:effectLst/>
                <a:latin typeface="Arial" panose="020B0604020202020204" pitchFamily="34" charset="0"/>
              </a:rPr>
              <a:t>First aid</a:t>
            </a:r>
            <a:r>
              <a:rPr lang="en-IN" sz="2000" b="0" i="0" dirty="0">
                <a:solidFill>
                  <a:srgbClr val="202122"/>
                </a:solidFill>
                <a:effectLst/>
                <a:latin typeface="Arial" panose="020B0604020202020204" pitchFamily="34" charset="0"/>
              </a:rPr>
              <a:t> is the first and immediate assistance given to any person with either a minor or serious </a:t>
            </a:r>
            <a:r>
              <a:rPr lang="en-IN" sz="2000" b="0" i="0" u="none" strike="noStrike" dirty="0">
                <a:solidFill>
                  <a:srgbClr val="FF0000"/>
                </a:solidFill>
                <a:effectLst/>
                <a:latin typeface="Arial" panose="020B0604020202020204" pitchFamily="34" charset="0"/>
                <a:hlinkClick r:id="rId2" tooltip="Illness">
                  <a:extLst>
                    <a:ext uri="{A12FA001-AC4F-418D-AE19-62706E023703}">
                      <ahyp:hlinkClr xmlns:ahyp="http://schemas.microsoft.com/office/drawing/2018/hyperlinkcolor" val="tx"/>
                    </a:ext>
                  </a:extLst>
                </a:hlinkClick>
              </a:rPr>
              <a:t>illness</a:t>
            </a:r>
            <a:r>
              <a:rPr lang="en-IN" sz="2000" b="0" i="0" dirty="0">
                <a:solidFill>
                  <a:srgbClr val="FF0000"/>
                </a:solidFill>
                <a:effectLst/>
                <a:latin typeface="Arial" panose="020B0604020202020204" pitchFamily="34" charset="0"/>
              </a:rPr>
              <a:t> </a:t>
            </a:r>
            <a:r>
              <a:rPr lang="en-IN" sz="2000" b="0" i="0" dirty="0">
                <a:solidFill>
                  <a:srgbClr val="202122"/>
                </a:solidFill>
                <a:effectLst/>
                <a:latin typeface="Arial" panose="020B0604020202020204" pitchFamily="34" charset="0"/>
              </a:rPr>
              <a:t>or </a:t>
            </a:r>
            <a:r>
              <a:rPr lang="en-IN" sz="2000" b="0" i="0" u="none" strike="noStrike" dirty="0">
                <a:solidFill>
                  <a:srgbClr val="FF0000"/>
                </a:solidFill>
                <a:effectLst/>
                <a:latin typeface="Arial" panose="020B0604020202020204" pitchFamily="34" charset="0"/>
                <a:hlinkClick r:id="rId3" tooltip="Injury">
                  <a:extLst>
                    <a:ext uri="{A12FA001-AC4F-418D-AE19-62706E023703}">
                      <ahyp:hlinkClr xmlns:ahyp="http://schemas.microsoft.com/office/drawing/2018/hyperlinkcolor" val="tx"/>
                    </a:ext>
                  </a:extLst>
                </a:hlinkClick>
              </a:rPr>
              <a:t>injury</a:t>
            </a:r>
            <a:r>
              <a:rPr lang="en-IN" sz="2000" b="0" i="0" dirty="0">
                <a:solidFill>
                  <a:srgbClr val="FF0000"/>
                </a:solidFill>
                <a:effectLst/>
                <a:latin typeface="Arial" panose="020B0604020202020204" pitchFamily="34" charset="0"/>
              </a:rPr>
              <a:t>, </a:t>
            </a:r>
            <a:r>
              <a:rPr lang="en-IN" sz="2000" b="0" i="0" dirty="0">
                <a:solidFill>
                  <a:srgbClr val="202122"/>
                </a:solidFill>
                <a:effectLst/>
                <a:latin typeface="Arial" panose="020B0604020202020204" pitchFamily="34" charset="0"/>
              </a:rPr>
              <a:t>with care provided to preserve life, prevent the condition from worsening, or to promote recovery.</a:t>
            </a:r>
          </a:p>
          <a:p>
            <a:endParaRPr lang="en-IN" sz="2000" dirty="0">
              <a:solidFill>
                <a:srgbClr val="202122"/>
              </a:solidFill>
              <a:latin typeface="Arial" panose="020B0604020202020204" pitchFamily="34" charset="0"/>
            </a:endParaRPr>
          </a:p>
          <a:p>
            <a:r>
              <a:rPr lang="en-IN" sz="2000" dirty="0">
                <a:solidFill>
                  <a:schemeClr val="bg1"/>
                </a:solidFill>
              </a:rPr>
              <a:t>First aid is the initial assistance provided to a person who has been injured or suddenly taken ill. </a:t>
            </a:r>
          </a:p>
          <a:p>
            <a:r>
              <a:rPr lang="en-IN" sz="2000" dirty="0">
                <a:solidFill>
                  <a:schemeClr val="bg1"/>
                </a:solidFill>
              </a:rPr>
              <a:t>The primary goal of first aid is to preserve life, prevent further harm, and promote recovery.</a:t>
            </a:r>
          </a:p>
          <a:p>
            <a:endParaRPr lang="en-IN" sz="2000" dirty="0">
              <a:solidFill>
                <a:schemeClr val="bg1"/>
              </a:solidFill>
            </a:endParaRPr>
          </a:p>
          <a:p>
            <a:r>
              <a:rPr lang="en-IN" sz="2000" dirty="0">
                <a:solidFill>
                  <a:schemeClr val="bg1"/>
                </a:solidFill>
              </a:rPr>
              <a:t>The basic principles of first aid include the following:</a:t>
            </a:r>
          </a:p>
          <a:p>
            <a:endParaRPr lang="en-IN" sz="2000" dirty="0">
              <a:solidFill>
                <a:schemeClr val="bg1"/>
              </a:solidFill>
            </a:endParaRPr>
          </a:p>
          <a:p>
            <a:r>
              <a:rPr lang="en-IN" sz="2000" dirty="0">
                <a:solidFill>
                  <a:schemeClr val="bg1"/>
                </a:solidFill>
              </a:rPr>
              <a:t>1. Assess the situation: Before providing first aid, it is essential to assess the situation and ensure that it is safe for both you and the person in need.</a:t>
            </a:r>
          </a:p>
          <a:p>
            <a:endParaRPr lang="en-IN" sz="2000" dirty="0">
              <a:solidFill>
                <a:schemeClr val="bg1"/>
              </a:solidFill>
            </a:endParaRPr>
          </a:p>
          <a:p>
            <a:r>
              <a:rPr lang="en-IN" sz="2000" dirty="0">
                <a:solidFill>
                  <a:schemeClr val="bg1"/>
                </a:solidFill>
              </a:rPr>
              <a:t>2.Call for help: If the person is seriously injured, call for professional medical help immediately.</a:t>
            </a:r>
          </a:p>
          <a:p>
            <a:endParaRPr lang="en-IN" sz="2000" dirty="0">
              <a:solidFill>
                <a:schemeClr val="bg1"/>
              </a:solidFill>
            </a:endParaRPr>
          </a:p>
          <a:p>
            <a:r>
              <a:rPr lang="en-IN" sz="2000" dirty="0">
                <a:solidFill>
                  <a:schemeClr val="bg1"/>
                </a:solidFill>
              </a:rPr>
              <a:t>3.Provide comfort: Stay with the person and provide comfort, support, and reassurance while waiting for medical help.</a:t>
            </a:r>
          </a:p>
          <a:p>
            <a:endParaRPr lang="en-IN" sz="2000" dirty="0"/>
          </a:p>
        </p:txBody>
      </p:sp>
    </p:spTree>
    <p:extLst>
      <p:ext uri="{BB962C8B-B14F-4D97-AF65-F5344CB8AC3E}">
        <p14:creationId xmlns:p14="http://schemas.microsoft.com/office/powerpoint/2010/main" val="1745715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F3255D-7006-F8AF-21B0-3E5191AEA2E4}"/>
              </a:ext>
            </a:extLst>
          </p:cNvPr>
          <p:cNvSpPr txBox="1"/>
          <p:nvPr/>
        </p:nvSpPr>
        <p:spPr>
          <a:xfrm>
            <a:off x="1216058" y="499621"/>
            <a:ext cx="10077253" cy="4708981"/>
          </a:xfrm>
          <a:prstGeom prst="rect">
            <a:avLst/>
          </a:prstGeom>
          <a:noFill/>
        </p:spPr>
        <p:txBody>
          <a:bodyPr wrap="square" rtlCol="0">
            <a:spAutoFit/>
          </a:bodyPr>
          <a:lstStyle/>
          <a:p>
            <a:r>
              <a:rPr lang="en-IN" sz="2000" dirty="0">
                <a:solidFill>
                  <a:schemeClr val="bg1"/>
                </a:solidFill>
              </a:rPr>
              <a:t> 4.Check for breathing: If the person is not breathing, begin cardiopulmonary resuscitation (CPR) immediately.</a:t>
            </a:r>
          </a:p>
          <a:p>
            <a:r>
              <a:rPr lang="en-IN" sz="2000" dirty="0">
                <a:solidFill>
                  <a:schemeClr val="bg1"/>
                </a:solidFill>
              </a:rPr>
              <a:t>5.Control bleeding: If the person is bleeding, apply pressure to the wound with a clean cloth or bandage.</a:t>
            </a:r>
          </a:p>
          <a:p>
            <a:endParaRPr lang="en-IN" sz="2000" dirty="0">
              <a:solidFill>
                <a:schemeClr val="bg1"/>
              </a:solidFill>
            </a:endParaRPr>
          </a:p>
          <a:p>
            <a:r>
              <a:rPr lang="en-IN" sz="2000" dirty="0">
                <a:solidFill>
                  <a:schemeClr val="bg1"/>
                </a:solidFill>
              </a:rPr>
              <a:t>6.Treat for shock: If the person is in shock, lie them down, elevate their feet, and cover them with a blanket to keep them warm.</a:t>
            </a:r>
          </a:p>
          <a:p>
            <a:endParaRPr lang="en-IN" sz="2000" dirty="0">
              <a:solidFill>
                <a:schemeClr val="bg1"/>
              </a:solidFill>
            </a:endParaRPr>
          </a:p>
          <a:p>
            <a:r>
              <a:rPr lang="en-IN" sz="2000" dirty="0">
                <a:solidFill>
                  <a:schemeClr val="bg1"/>
                </a:solidFill>
              </a:rPr>
              <a:t>7.Treat burns: If the person has a burn, cool the affected area with cold water or a cold compress.</a:t>
            </a:r>
          </a:p>
          <a:p>
            <a:endParaRPr lang="en-IN" sz="2000" dirty="0">
              <a:solidFill>
                <a:schemeClr val="bg1"/>
              </a:solidFill>
            </a:endParaRPr>
          </a:p>
          <a:p>
            <a:r>
              <a:rPr lang="en-IN" sz="2000" dirty="0">
                <a:solidFill>
                  <a:schemeClr val="bg1"/>
                </a:solidFill>
              </a:rPr>
              <a:t>8.Treat fractures: If the person has a suspected fracture, immobilize the affected limb with a splint or sling.</a:t>
            </a:r>
          </a:p>
          <a:p>
            <a:endParaRPr lang="en-IN" sz="2000" dirty="0">
              <a:solidFill>
                <a:schemeClr val="bg1"/>
              </a:solidFill>
            </a:endParaRPr>
          </a:p>
          <a:p>
            <a:r>
              <a:rPr lang="en-IN" sz="2000" dirty="0">
                <a:solidFill>
                  <a:schemeClr val="bg1"/>
                </a:solidFill>
              </a:rPr>
              <a:t>9.Administer medications: If the person has medication with them, assist them in taking it if necessary</a:t>
            </a:r>
            <a:r>
              <a:rPr lang="en-IN" dirty="0"/>
              <a:t>.</a:t>
            </a:r>
          </a:p>
        </p:txBody>
      </p:sp>
    </p:spTree>
    <p:extLst>
      <p:ext uri="{BB962C8B-B14F-4D97-AF65-F5344CB8AC3E}">
        <p14:creationId xmlns:p14="http://schemas.microsoft.com/office/powerpoint/2010/main" val="1707057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8A9C5-EF31-92D1-9072-C30660B3F603}"/>
              </a:ext>
            </a:extLst>
          </p:cNvPr>
          <p:cNvSpPr>
            <a:spLocks noGrp="1"/>
          </p:cNvSpPr>
          <p:nvPr>
            <p:ph type="title"/>
          </p:nvPr>
        </p:nvSpPr>
        <p:spPr/>
        <p:txBody>
          <a:bodyPr/>
          <a:lstStyle/>
          <a:p>
            <a:r>
              <a:rPr lang="en-IN" dirty="0"/>
              <a:t>            </a:t>
            </a:r>
            <a:r>
              <a:rPr lang="en-IN" sz="4000" dirty="0">
                <a:solidFill>
                  <a:schemeClr val="bg1"/>
                </a:solidFill>
              </a:rPr>
              <a:t>uses of ai in first aid</a:t>
            </a:r>
          </a:p>
        </p:txBody>
      </p:sp>
      <p:sp>
        <p:nvSpPr>
          <p:cNvPr id="3" name="Content Placeholder 2">
            <a:extLst>
              <a:ext uri="{FF2B5EF4-FFF2-40B4-BE49-F238E27FC236}">
                <a16:creationId xmlns:a16="http://schemas.microsoft.com/office/drawing/2014/main" id="{F44A7EA2-0A87-9292-E9FE-94FC6352852C}"/>
              </a:ext>
            </a:extLst>
          </p:cNvPr>
          <p:cNvSpPr>
            <a:spLocks noGrp="1"/>
          </p:cNvSpPr>
          <p:nvPr>
            <p:ph idx="1"/>
          </p:nvPr>
        </p:nvSpPr>
        <p:spPr/>
        <p:txBody>
          <a:bodyPr>
            <a:noAutofit/>
          </a:bodyPr>
          <a:lstStyle/>
          <a:p>
            <a:pPr marL="0" indent="0">
              <a:buNone/>
            </a:pPr>
            <a:r>
              <a:rPr lang="en-IN" sz="2000" dirty="0">
                <a:solidFill>
                  <a:schemeClr val="bg1"/>
                </a:solidFill>
              </a:rPr>
              <a:t>1.Chatbots and virtual assistants: AI-powered chatbots and virtual assistants can be used to provide immediate guidance to people who need first aid. These tools can ask relevant questions to assess the situation and provide step-by-step instructions on what to do until medical help arrives.</a:t>
            </a:r>
          </a:p>
          <a:p>
            <a:pPr marL="0" indent="0">
              <a:buNone/>
            </a:pPr>
            <a:r>
              <a:rPr lang="en-IN" sz="2000" dirty="0">
                <a:solidFill>
                  <a:schemeClr val="bg1"/>
                </a:solidFill>
              </a:rPr>
              <a:t>2.Predictive analytics: AI can be used to </a:t>
            </a:r>
            <a:r>
              <a:rPr lang="en-IN" sz="2000" dirty="0" err="1">
                <a:solidFill>
                  <a:schemeClr val="bg1"/>
                </a:solidFill>
              </a:rPr>
              <a:t>analyze</a:t>
            </a:r>
            <a:r>
              <a:rPr lang="en-IN" sz="2000" dirty="0">
                <a:solidFill>
                  <a:schemeClr val="bg1"/>
                </a:solidFill>
              </a:rPr>
              <a:t> data from medical emergency calls to predict the likelihood of certain types of emergencies happening in different areas. This can help emergency services to be better prepared and allocate resources more efficiently.</a:t>
            </a:r>
          </a:p>
          <a:p>
            <a:endParaRPr lang="en-IN" sz="2000" dirty="0"/>
          </a:p>
        </p:txBody>
      </p:sp>
    </p:spTree>
    <p:extLst>
      <p:ext uri="{BB962C8B-B14F-4D97-AF65-F5344CB8AC3E}">
        <p14:creationId xmlns:p14="http://schemas.microsoft.com/office/powerpoint/2010/main" val="690532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03E09-A609-4CBC-FF8C-82D35AD2DBC0}"/>
              </a:ext>
            </a:extLst>
          </p:cNvPr>
          <p:cNvSpPr>
            <a:spLocks noGrp="1"/>
          </p:cNvSpPr>
          <p:nvPr>
            <p:ph type="title"/>
          </p:nvPr>
        </p:nvSpPr>
        <p:spPr>
          <a:xfrm flipH="1">
            <a:off x="12442578" y="2002222"/>
            <a:ext cx="255326" cy="494530"/>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CD00A422-25BA-B599-30F2-DFD9AC708798}"/>
              </a:ext>
            </a:extLst>
          </p:cNvPr>
          <p:cNvSpPr>
            <a:spLocks noGrp="1"/>
          </p:cNvSpPr>
          <p:nvPr>
            <p:ph idx="1"/>
          </p:nvPr>
        </p:nvSpPr>
        <p:spPr>
          <a:xfrm>
            <a:off x="1141412" y="556181"/>
            <a:ext cx="9905999" cy="5995448"/>
          </a:xfrm>
        </p:spPr>
        <p:txBody>
          <a:bodyPr>
            <a:noAutofit/>
          </a:bodyPr>
          <a:lstStyle/>
          <a:p>
            <a:pPr marL="0" indent="0">
              <a:buNone/>
            </a:pPr>
            <a:r>
              <a:rPr lang="en-IN" dirty="0">
                <a:solidFill>
                  <a:schemeClr val="bg1"/>
                </a:solidFill>
              </a:rPr>
              <a:t>3.Image analysis: AI can be used to </a:t>
            </a:r>
            <a:r>
              <a:rPr lang="en-IN" dirty="0" err="1">
                <a:solidFill>
                  <a:schemeClr val="bg1"/>
                </a:solidFill>
              </a:rPr>
              <a:t>analyze</a:t>
            </a:r>
            <a:r>
              <a:rPr lang="en-IN" dirty="0">
                <a:solidFill>
                  <a:schemeClr val="bg1"/>
                </a:solidFill>
              </a:rPr>
              <a:t> images from cameras or drones to identify potential hazards or dangers in emergency situations, such as identifying the location of victims in natural disasters.</a:t>
            </a:r>
            <a:endParaRPr lang="en-IN" sz="2000" dirty="0">
              <a:solidFill>
                <a:schemeClr val="bg1"/>
              </a:solidFill>
            </a:endParaRPr>
          </a:p>
          <a:p>
            <a:pPr marL="0" indent="0">
              <a:buNone/>
            </a:pPr>
            <a:r>
              <a:rPr lang="en-IN" sz="2000" dirty="0">
                <a:solidFill>
                  <a:schemeClr val="bg1"/>
                </a:solidFill>
              </a:rPr>
              <a:t>4.Diagnosis and triage: AI can assist medical professionals in diagnosing and triaging patients in emergency departments by </a:t>
            </a:r>
            <a:r>
              <a:rPr lang="en-IN" sz="2000" dirty="0" err="1">
                <a:solidFill>
                  <a:schemeClr val="bg1"/>
                </a:solidFill>
              </a:rPr>
              <a:t>analyzing</a:t>
            </a:r>
            <a:r>
              <a:rPr lang="en-IN" sz="2000" dirty="0">
                <a:solidFill>
                  <a:schemeClr val="bg1"/>
                </a:solidFill>
              </a:rPr>
              <a:t> data from medical devices and electronic health records.</a:t>
            </a:r>
          </a:p>
          <a:p>
            <a:pPr marL="0" indent="0">
              <a:buNone/>
            </a:pPr>
            <a:r>
              <a:rPr lang="en-IN" sz="2000" dirty="0">
                <a:solidFill>
                  <a:schemeClr val="bg1"/>
                </a:solidFill>
              </a:rPr>
              <a:t>5.Medical decision-making: AI can assist medical professionals in making decisions about treatment options by </a:t>
            </a:r>
            <a:r>
              <a:rPr lang="en-IN" sz="2000" dirty="0" err="1">
                <a:solidFill>
                  <a:schemeClr val="bg1"/>
                </a:solidFill>
              </a:rPr>
              <a:t>analyzing</a:t>
            </a:r>
            <a:r>
              <a:rPr lang="en-IN" sz="2000" dirty="0">
                <a:solidFill>
                  <a:schemeClr val="bg1"/>
                </a:solidFill>
              </a:rPr>
              <a:t> data from medical tests and suggesting the best course of action.</a:t>
            </a:r>
          </a:p>
          <a:p>
            <a:pPr marL="0" indent="0">
              <a:buNone/>
            </a:pPr>
            <a:r>
              <a:rPr lang="en-IN" sz="2000" dirty="0">
                <a:solidFill>
                  <a:schemeClr val="bg1"/>
                </a:solidFill>
              </a:rPr>
              <a:t>6.Personalized first aid: AI can be used to provide personalized first aid advice based on an individual's medical history, current health status, and environmental factors.</a:t>
            </a:r>
          </a:p>
          <a:p>
            <a:endParaRPr lang="en-IN" sz="2000" dirty="0">
              <a:solidFill>
                <a:schemeClr val="bg1"/>
              </a:solidFill>
            </a:endParaRPr>
          </a:p>
        </p:txBody>
      </p:sp>
    </p:spTree>
    <p:extLst>
      <p:ext uri="{BB962C8B-B14F-4D97-AF65-F5344CB8AC3E}">
        <p14:creationId xmlns:p14="http://schemas.microsoft.com/office/powerpoint/2010/main" val="1654133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2573B-E836-FB08-87F9-D61A113147BE}"/>
              </a:ext>
            </a:extLst>
          </p:cNvPr>
          <p:cNvSpPr>
            <a:spLocks noGrp="1"/>
          </p:cNvSpPr>
          <p:nvPr>
            <p:ph type="title"/>
          </p:nvPr>
        </p:nvSpPr>
        <p:spPr>
          <a:xfrm>
            <a:off x="838986" y="618518"/>
            <a:ext cx="10208425" cy="1478570"/>
          </a:xfrm>
        </p:spPr>
        <p:txBody>
          <a:bodyPr/>
          <a:lstStyle/>
          <a:p>
            <a:r>
              <a:rPr lang="en-IN" sz="4000" dirty="0">
                <a:solidFill>
                  <a:schemeClr val="bg1"/>
                </a:solidFill>
              </a:rPr>
              <a:t>how can we use the first aid chat bot </a:t>
            </a:r>
            <a:r>
              <a:rPr lang="en-IN" sz="4000" dirty="0">
                <a:solidFill>
                  <a:schemeClr val="bg1"/>
                </a:solidFill>
                <a:latin typeface="Arial" panose="020B0604020202020204" pitchFamily="34" charset="0"/>
                <a:cs typeface="Arial" panose="020B0604020202020204" pitchFamily="34" charset="0"/>
              </a:rPr>
              <a:t>?</a:t>
            </a:r>
            <a:endParaRPr lang="en-IN" sz="4000" dirty="0">
              <a:solidFill>
                <a:schemeClr val="bg1"/>
              </a:solidFill>
            </a:endParaRPr>
          </a:p>
        </p:txBody>
      </p:sp>
      <p:sp>
        <p:nvSpPr>
          <p:cNvPr id="3" name="Content Placeholder 2">
            <a:extLst>
              <a:ext uri="{FF2B5EF4-FFF2-40B4-BE49-F238E27FC236}">
                <a16:creationId xmlns:a16="http://schemas.microsoft.com/office/drawing/2014/main" id="{017E94E8-083C-3A05-8BA4-1F86566A4D97}"/>
              </a:ext>
            </a:extLst>
          </p:cNvPr>
          <p:cNvSpPr>
            <a:spLocks noGrp="1"/>
          </p:cNvSpPr>
          <p:nvPr>
            <p:ph idx="1"/>
          </p:nvPr>
        </p:nvSpPr>
        <p:spPr/>
        <p:txBody>
          <a:bodyPr>
            <a:noAutofit/>
          </a:bodyPr>
          <a:lstStyle/>
          <a:p>
            <a:endParaRPr lang="en-IN" sz="2000" dirty="0">
              <a:solidFill>
                <a:schemeClr val="bg1"/>
              </a:solidFill>
            </a:endParaRPr>
          </a:p>
          <a:p>
            <a:r>
              <a:rPr lang="en-IN" sz="2000" dirty="0">
                <a:solidFill>
                  <a:schemeClr val="bg1"/>
                </a:solidFill>
              </a:rPr>
              <a:t>First aid chatbots are a useful tool for providing immediate guidance and assistance to people who need first aid. Here are the steps you can follow to use a first aid chatbot:</a:t>
            </a:r>
          </a:p>
          <a:p>
            <a:r>
              <a:rPr lang="en-IN" sz="2000" dirty="0">
                <a:solidFill>
                  <a:schemeClr val="bg1"/>
                </a:solidFill>
              </a:rPr>
              <a:t>1.Find a reliable first aid chatbot: There are several first aid chatbots available online, so make sure you find a reliable one that is developed by a reputable organization.</a:t>
            </a:r>
          </a:p>
          <a:p>
            <a:endParaRPr lang="en-IN" sz="2000" dirty="0">
              <a:solidFill>
                <a:schemeClr val="bg1"/>
              </a:solidFill>
            </a:endParaRPr>
          </a:p>
          <a:p>
            <a:r>
              <a:rPr lang="en-IN" sz="2000" dirty="0">
                <a:solidFill>
                  <a:schemeClr val="bg1"/>
                </a:solidFill>
              </a:rPr>
              <a:t>2.Access the chatbot: You can access the chatbot through various platforms, including messaging apps, websites, and social media platforms.</a:t>
            </a:r>
          </a:p>
          <a:p>
            <a:endParaRPr lang="en-IN" sz="2000" dirty="0">
              <a:solidFill>
                <a:schemeClr val="bg1"/>
              </a:solidFill>
            </a:endParaRPr>
          </a:p>
        </p:txBody>
      </p:sp>
    </p:spTree>
    <p:extLst>
      <p:ext uri="{BB962C8B-B14F-4D97-AF65-F5344CB8AC3E}">
        <p14:creationId xmlns:p14="http://schemas.microsoft.com/office/powerpoint/2010/main" val="1500136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2EF45B-9737-0BAF-2BE7-643D8D35A549}"/>
              </a:ext>
            </a:extLst>
          </p:cNvPr>
          <p:cNvSpPr txBox="1"/>
          <p:nvPr/>
        </p:nvSpPr>
        <p:spPr>
          <a:xfrm>
            <a:off x="1432874" y="716437"/>
            <a:ext cx="9775596" cy="3477875"/>
          </a:xfrm>
          <a:prstGeom prst="rect">
            <a:avLst/>
          </a:prstGeom>
          <a:noFill/>
        </p:spPr>
        <p:txBody>
          <a:bodyPr wrap="square" rtlCol="0">
            <a:spAutoFit/>
          </a:bodyPr>
          <a:lstStyle/>
          <a:p>
            <a:r>
              <a:rPr lang="en-IN" sz="2000" dirty="0">
                <a:solidFill>
                  <a:schemeClr val="bg1"/>
                </a:solidFill>
              </a:rPr>
              <a:t>3.Provide details about the situation: The chatbot will ask you questions about the situation, such as the type of injury or illness, the severity of the symptoms, and any other relevant information.</a:t>
            </a:r>
          </a:p>
          <a:p>
            <a:endParaRPr lang="en-IN" sz="2000" dirty="0">
              <a:solidFill>
                <a:schemeClr val="bg1"/>
              </a:solidFill>
            </a:endParaRPr>
          </a:p>
          <a:p>
            <a:r>
              <a:rPr lang="en-IN" sz="2000" dirty="0">
                <a:solidFill>
                  <a:schemeClr val="bg1"/>
                </a:solidFill>
              </a:rPr>
              <a:t>4.Follow the instructions: Based on the information you provide, the chatbot will provide step-by-step instructions on what to do until medical help arrives. Follow the instructions carefully and ask for clarification if needed.</a:t>
            </a:r>
          </a:p>
          <a:p>
            <a:endParaRPr lang="en-IN" sz="2000" dirty="0">
              <a:solidFill>
                <a:schemeClr val="bg1"/>
              </a:solidFill>
            </a:endParaRPr>
          </a:p>
          <a:p>
            <a:r>
              <a:rPr lang="en-IN" sz="2000" dirty="0">
                <a:solidFill>
                  <a:schemeClr val="bg1"/>
                </a:solidFill>
              </a:rPr>
              <a:t>5.Seek medical help if necessary: If the chatbot advises you to seek medical help or if the situation is serious, call for professional medical assistance immediately.</a:t>
            </a:r>
          </a:p>
          <a:p>
            <a:endParaRPr lang="en-IN" sz="2000" dirty="0">
              <a:solidFill>
                <a:schemeClr val="bg1"/>
              </a:solidFill>
            </a:endParaRPr>
          </a:p>
        </p:txBody>
      </p:sp>
    </p:spTree>
    <p:extLst>
      <p:ext uri="{BB962C8B-B14F-4D97-AF65-F5344CB8AC3E}">
        <p14:creationId xmlns:p14="http://schemas.microsoft.com/office/powerpoint/2010/main" val="37290036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BA628-D472-958B-166E-43545D0DA0BE}"/>
              </a:ext>
            </a:extLst>
          </p:cNvPr>
          <p:cNvSpPr>
            <a:spLocks noGrp="1"/>
          </p:cNvSpPr>
          <p:nvPr>
            <p:ph type="title"/>
          </p:nvPr>
        </p:nvSpPr>
        <p:spPr/>
        <p:txBody>
          <a:bodyPr>
            <a:normAutofit/>
          </a:bodyPr>
          <a:lstStyle/>
          <a:p>
            <a:r>
              <a:rPr lang="en-IN" sz="4000" dirty="0">
                <a:solidFill>
                  <a:schemeClr val="bg1"/>
                </a:solidFill>
              </a:rPr>
              <a:t>Example code for creating chat bot</a:t>
            </a:r>
          </a:p>
        </p:txBody>
      </p:sp>
      <p:sp>
        <p:nvSpPr>
          <p:cNvPr id="3" name="Content Placeholder 2">
            <a:extLst>
              <a:ext uri="{FF2B5EF4-FFF2-40B4-BE49-F238E27FC236}">
                <a16:creationId xmlns:a16="http://schemas.microsoft.com/office/drawing/2014/main" id="{6248E252-5A5B-EE84-D9C8-25DF3230210E}"/>
              </a:ext>
            </a:extLst>
          </p:cNvPr>
          <p:cNvSpPr>
            <a:spLocks noGrp="1"/>
          </p:cNvSpPr>
          <p:nvPr>
            <p:ph idx="1"/>
          </p:nvPr>
        </p:nvSpPr>
        <p:spPr/>
        <p:txBody>
          <a:bodyPr>
            <a:noAutofit/>
          </a:bodyPr>
          <a:lstStyle/>
          <a:p>
            <a:r>
              <a:rPr lang="en-IN" sz="2000" dirty="0">
                <a:solidFill>
                  <a:schemeClr val="bg1"/>
                </a:solidFill>
              </a:rPr>
              <a:t># Import necessary libraries</a:t>
            </a:r>
          </a:p>
          <a:p>
            <a:r>
              <a:rPr lang="en-IN" sz="2000" dirty="0">
                <a:solidFill>
                  <a:schemeClr val="bg1"/>
                </a:solidFill>
              </a:rPr>
              <a:t>import </a:t>
            </a:r>
            <a:r>
              <a:rPr lang="en-IN" sz="2000" dirty="0" err="1">
                <a:solidFill>
                  <a:schemeClr val="bg1"/>
                </a:solidFill>
              </a:rPr>
              <a:t>os</a:t>
            </a:r>
            <a:endParaRPr lang="en-IN" sz="2000" dirty="0">
              <a:solidFill>
                <a:schemeClr val="bg1"/>
              </a:solidFill>
            </a:endParaRPr>
          </a:p>
          <a:p>
            <a:r>
              <a:rPr lang="en-IN" sz="2000" dirty="0">
                <a:solidFill>
                  <a:schemeClr val="bg1"/>
                </a:solidFill>
              </a:rPr>
              <a:t>import dialogflow_v2 as </a:t>
            </a:r>
            <a:r>
              <a:rPr lang="en-IN" sz="2000" dirty="0" err="1">
                <a:solidFill>
                  <a:schemeClr val="bg1"/>
                </a:solidFill>
              </a:rPr>
              <a:t>dialogflow</a:t>
            </a:r>
            <a:endParaRPr lang="en-IN" sz="2000" dirty="0">
              <a:solidFill>
                <a:schemeClr val="bg1"/>
              </a:solidFill>
            </a:endParaRPr>
          </a:p>
          <a:p>
            <a:r>
              <a:rPr lang="en-IN" sz="2000" dirty="0">
                <a:solidFill>
                  <a:schemeClr val="bg1"/>
                </a:solidFill>
              </a:rPr>
              <a:t>from </a:t>
            </a:r>
            <a:r>
              <a:rPr lang="en-IN" sz="2000" dirty="0" err="1">
                <a:solidFill>
                  <a:schemeClr val="bg1"/>
                </a:solidFill>
              </a:rPr>
              <a:t>google.api_core.exceptions</a:t>
            </a:r>
            <a:r>
              <a:rPr lang="en-IN" sz="2000" dirty="0">
                <a:solidFill>
                  <a:schemeClr val="bg1"/>
                </a:solidFill>
              </a:rPr>
              <a:t> import </a:t>
            </a:r>
            <a:r>
              <a:rPr lang="en-IN" sz="2000" dirty="0" err="1">
                <a:solidFill>
                  <a:schemeClr val="bg1"/>
                </a:solidFill>
              </a:rPr>
              <a:t>InvalidArgument</a:t>
            </a:r>
            <a:endParaRPr lang="en-IN" sz="2000" dirty="0">
              <a:solidFill>
                <a:schemeClr val="bg1"/>
              </a:solidFill>
            </a:endParaRPr>
          </a:p>
          <a:p>
            <a:endParaRPr lang="en-IN" sz="2000" dirty="0">
              <a:solidFill>
                <a:schemeClr val="bg1"/>
              </a:solidFill>
            </a:endParaRPr>
          </a:p>
          <a:p>
            <a:r>
              <a:rPr lang="en-IN" sz="2000" dirty="0">
                <a:solidFill>
                  <a:schemeClr val="bg1"/>
                </a:solidFill>
              </a:rPr>
              <a:t># Set up authentication for </a:t>
            </a:r>
            <a:r>
              <a:rPr lang="en-IN" sz="2000" dirty="0" err="1">
                <a:solidFill>
                  <a:schemeClr val="bg1"/>
                </a:solidFill>
              </a:rPr>
              <a:t>Dialogflow</a:t>
            </a:r>
            <a:endParaRPr lang="en-IN" sz="2000" dirty="0">
              <a:solidFill>
                <a:schemeClr val="bg1"/>
              </a:solidFill>
            </a:endParaRPr>
          </a:p>
          <a:p>
            <a:r>
              <a:rPr lang="en-IN" sz="2000" dirty="0" err="1">
                <a:solidFill>
                  <a:schemeClr val="bg1"/>
                </a:solidFill>
              </a:rPr>
              <a:t>os.environ</a:t>
            </a:r>
            <a:r>
              <a:rPr lang="en-IN" sz="2000" dirty="0">
                <a:solidFill>
                  <a:schemeClr val="bg1"/>
                </a:solidFill>
              </a:rPr>
              <a:t>["GOOGLE_APPLICATION_CREDENTIALS"] = "path/to/</a:t>
            </a:r>
            <a:r>
              <a:rPr lang="en-IN" sz="2000" dirty="0" err="1">
                <a:solidFill>
                  <a:schemeClr val="bg1"/>
                </a:solidFill>
              </a:rPr>
              <a:t>credentials.json</a:t>
            </a:r>
            <a:r>
              <a:rPr lang="en-IN" sz="2000" dirty="0">
                <a:solidFill>
                  <a:schemeClr val="bg1"/>
                </a:solidFill>
              </a:rPr>
              <a:t>"</a:t>
            </a:r>
          </a:p>
          <a:p>
            <a:r>
              <a:rPr lang="en-IN" sz="2000" dirty="0" err="1">
                <a:solidFill>
                  <a:schemeClr val="bg1"/>
                </a:solidFill>
              </a:rPr>
              <a:t>project_id</a:t>
            </a:r>
            <a:r>
              <a:rPr lang="en-IN" sz="2000" dirty="0">
                <a:solidFill>
                  <a:schemeClr val="bg1"/>
                </a:solidFill>
              </a:rPr>
              <a:t> = "your-project-id"</a:t>
            </a:r>
          </a:p>
          <a:p>
            <a:r>
              <a:rPr lang="en-IN" sz="2000" dirty="0" err="1">
                <a:solidFill>
                  <a:schemeClr val="bg1"/>
                </a:solidFill>
              </a:rPr>
              <a:t>session_id</a:t>
            </a:r>
            <a:r>
              <a:rPr lang="en-IN" sz="2000" dirty="0">
                <a:solidFill>
                  <a:schemeClr val="bg1"/>
                </a:solidFill>
              </a:rPr>
              <a:t> = "your-session-id"</a:t>
            </a:r>
          </a:p>
          <a:p>
            <a:endParaRPr lang="en-IN" sz="2000" dirty="0"/>
          </a:p>
        </p:txBody>
      </p:sp>
    </p:spTree>
    <p:extLst>
      <p:ext uri="{BB962C8B-B14F-4D97-AF65-F5344CB8AC3E}">
        <p14:creationId xmlns:p14="http://schemas.microsoft.com/office/powerpoint/2010/main" val="433050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208294-D790-A2C7-21DE-7319BC905789}"/>
              </a:ext>
            </a:extLst>
          </p:cNvPr>
          <p:cNvSpPr txBox="1"/>
          <p:nvPr/>
        </p:nvSpPr>
        <p:spPr>
          <a:xfrm>
            <a:off x="1272619" y="386499"/>
            <a:ext cx="10067826" cy="6863417"/>
          </a:xfrm>
          <a:prstGeom prst="rect">
            <a:avLst/>
          </a:prstGeom>
          <a:noFill/>
        </p:spPr>
        <p:txBody>
          <a:bodyPr wrap="square" rtlCol="0">
            <a:spAutoFit/>
          </a:bodyPr>
          <a:lstStyle/>
          <a:p>
            <a:r>
              <a:rPr lang="en-IN" sz="2000" dirty="0" err="1">
                <a:solidFill>
                  <a:schemeClr val="bg1"/>
                </a:solidFill>
              </a:rPr>
              <a:t>language_code</a:t>
            </a:r>
            <a:r>
              <a:rPr lang="en-IN" sz="2000" dirty="0">
                <a:solidFill>
                  <a:schemeClr val="bg1"/>
                </a:solidFill>
              </a:rPr>
              <a:t> = "</a:t>
            </a:r>
            <a:r>
              <a:rPr lang="en-IN" sz="2000" dirty="0" err="1">
                <a:solidFill>
                  <a:schemeClr val="bg1"/>
                </a:solidFill>
              </a:rPr>
              <a:t>en</a:t>
            </a:r>
            <a:r>
              <a:rPr lang="en-IN" sz="2000" dirty="0">
                <a:solidFill>
                  <a:schemeClr val="bg1"/>
                </a:solidFill>
              </a:rPr>
              <a:t>"</a:t>
            </a:r>
          </a:p>
          <a:p>
            <a:endParaRPr lang="en-IN" sz="2000" dirty="0">
              <a:solidFill>
                <a:schemeClr val="bg1"/>
              </a:solidFill>
            </a:endParaRPr>
          </a:p>
          <a:p>
            <a:r>
              <a:rPr lang="en-IN" sz="2000" dirty="0">
                <a:solidFill>
                  <a:schemeClr val="bg1"/>
                </a:solidFill>
              </a:rPr>
              <a:t># Define the function to detect intent from user input</a:t>
            </a:r>
          </a:p>
          <a:p>
            <a:r>
              <a:rPr lang="en-IN" sz="2000" dirty="0">
                <a:solidFill>
                  <a:schemeClr val="bg1"/>
                </a:solidFill>
              </a:rPr>
              <a:t>def </a:t>
            </a:r>
            <a:r>
              <a:rPr lang="en-IN" sz="2000" dirty="0" err="1">
                <a:solidFill>
                  <a:schemeClr val="bg1"/>
                </a:solidFill>
              </a:rPr>
              <a:t>detect_intent</a:t>
            </a:r>
            <a:r>
              <a:rPr lang="en-IN" sz="2000" dirty="0">
                <a:solidFill>
                  <a:schemeClr val="bg1"/>
                </a:solidFill>
              </a:rPr>
              <a:t>(text):</a:t>
            </a:r>
          </a:p>
          <a:p>
            <a:r>
              <a:rPr lang="en-IN" sz="2000" dirty="0">
                <a:solidFill>
                  <a:schemeClr val="bg1"/>
                </a:solidFill>
              </a:rPr>
              <a:t>    </a:t>
            </a:r>
            <a:r>
              <a:rPr lang="en-IN" sz="2000" dirty="0" err="1">
                <a:solidFill>
                  <a:schemeClr val="bg1"/>
                </a:solidFill>
              </a:rPr>
              <a:t>session_client</a:t>
            </a:r>
            <a:r>
              <a:rPr lang="en-IN" sz="2000" dirty="0">
                <a:solidFill>
                  <a:schemeClr val="bg1"/>
                </a:solidFill>
              </a:rPr>
              <a:t> = </a:t>
            </a:r>
            <a:r>
              <a:rPr lang="en-IN" sz="2000" dirty="0" err="1">
                <a:solidFill>
                  <a:schemeClr val="bg1"/>
                </a:solidFill>
              </a:rPr>
              <a:t>dialogflow.SessionsClient</a:t>
            </a:r>
            <a:r>
              <a:rPr lang="en-IN" sz="2000" dirty="0">
                <a:solidFill>
                  <a:schemeClr val="bg1"/>
                </a:solidFill>
              </a:rPr>
              <a:t>()</a:t>
            </a:r>
          </a:p>
          <a:p>
            <a:r>
              <a:rPr lang="en-IN" sz="2000" dirty="0">
                <a:solidFill>
                  <a:schemeClr val="bg1"/>
                </a:solidFill>
              </a:rPr>
              <a:t>    session = </a:t>
            </a:r>
            <a:r>
              <a:rPr lang="en-IN" sz="2000" dirty="0" err="1">
                <a:solidFill>
                  <a:schemeClr val="bg1"/>
                </a:solidFill>
              </a:rPr>
              <a:t>session_client.session_path</a:t>
            </a:r>
            <a:r>
              <a:rPr lang="en-IN" sz="2000" dirty="0">
                <a:solidFill>
                  <a:schemeClr val="bg1"/>
                </a:solidFill>
              </a:rPr>
              <a:t>(</a:t>
            </a:r>
            <a:r>
              <a:rPr lang="en-IN" sz="2000" dirty="0" err="1">
                <a:solidFill>
                  <a:schemeClr val="bg1"/>
                </a:solidFill>
              </a:rPr>
              <a:t>project_id</a:t>
            </a:r>
            <a:r>
              <a:rPr lang="en-IN" sz="2000" dirty="0">
                <a:solidFill>
                  <a:schemeClr val="bg1"/>
                </a:solidFill>
              </a:rPr>
              <a:t>, </a:t>
            </a:r>
            <a:r>
              <a:rPr lang="en-IN" sz="2000" dirty="0" err="1">
                <a:solidFill>
                  <a:schemeClr val="bg1"/>
                </a:solidFill>
              </a:rPr>
              <a:t>session_id</a:t>
            </a:r>
            <a:r>
              <a:rPr lang="en-IN" sz="2000" dirty="0">
                <a:solidFill>
                  <a:schemeClr val="bg1"/>
                </a:solidFill>
              </a:rPr>
              <a:t>)</a:t>
            </a:r>
          </a:p>
          <a:p>
            <a:r>
              <a:rPr lang="en-IN" sz="2000" dirty="0">
                <a:solidFill>
                  <a:schemeClr val="bg1"/>
                </a:solidFill>
              </a:rPr>
              <a:t>    </a:t>
            </a:r>
            <a:r>
              <a:rPr lang="en-IN" sz="2000" dirty="0" err="1">
                <a:solidFill>
                  <a:schemeClr val="bg1"/>
                </a:solidFill>
              </a:rPr>
              <a:t>text_input</a:t>
            </a:r>
            <a:r>
              <a:rPr lang="en-IN" sz="2000" dirty="0">
                <a:solidFill>
                  <a:schemeClr val="bg1"/>
                </a:solidFill>
              </a:rPr>
              <a:t> = </a:t>
            </a:r>
            <a:r>
              <a:rPr lang="en-IN" sz="2000" dirty="0" err="1">
                <a:solidFill>
                  <a:schemeClr val="bg1"/>
                </a:solidFill>
              </a:rPr>
              <a:t>dialogflow.types.TextInput</a:t>
            </a:r>
            <a:r>
              <a:rPr lang="en-IN" sz="2000" dirty="0">
                <a:solidFill>
                  <a:schemeClr val="bg1"/>
                </a:solidFill>
              </a:rPr>
              <a:t>(text=text, </a:t>
            </a:r>
            <a:r>
              <a:rPr lang="en-IN" sz="2000" dirty="0" err="1">
                <a:solidFill>
                  <a:schemeClr val="bg1"/>
                </a:solidFill>
              </a:rPr>
              <a:t>language_code</a:t>
            </a:r>
            <a:r>
              <a:rPr lang="en-IN" sz="2000" dirty="0">
                <a:solidFill>
                  <a:schemeClr val="bg1"/>
                </a:solidFill>
              </a:rPr>
              <a:t>=</a:t>
            </a:r>
            <a:r>
              <a:rPr lang="en-IN" sz="2000" dirty="0" err="1">
                <a:solidFill>
                  <a:schemeClr val="bg1"/>
                </a:solidFill>
              </a:rPr>
              <a:t>language_code</a:t>
            </a:r>
            <a:r>
              <a:rPr lang="en-IN" sz="2000" dirty="0">
                <a:solidFill>
                  <a:schemeClr val="bg1"/>
                </a:solidFill>
              </a:rPr>
              <a:t>)</a:t>
            </a:r>
          </a:p>
          <a:p>
            <a:r>
              <a:rPr lang="en-IN" sz="2000" dirty="0">
                <a:solidFill>
                  <a:schemeClr val="bg1"/>
                </a:solidFill>
              </a:rPr>
              <a:t>    </a:t>
            </a:r>
            <a:r>
              <a:rPr lang="en-IN" sz="2000" dirty="0" err="1">
                <a:solidFill>
                  <a:schemeClr val="bg1"/>
                </a:solidFill>
              </a:rPr>
              <a:t>query_input</a:t>
            </a:r>
            <a:r>
              <a:rPr lang="en-IN" sz="2000" dirty="0">
                <a:solidFill>
                  <a:schemeClr val="bg1"/>
                </a:solidFill>
              </a:rPr>
              <a:t> = </a:t>
            </a:r>
            <a:r>
              <a:rPr lang="en-IN" sz="2000" dirty="0" err="1">
                <a:solidFill>
                  <a:schemeClr val="bg1"/>
                </a:solidFill>
              </a:rPr>
              <a:t>dialogflow.types.QueryInput</a:t>
            </a:r>
            <a:r>
              <a:rPr lang="en-IN" sz="2000" dirty="0">
                <a:solidFill>
                  <a:schemeClr val="bg1"/>
                </a:solidFill>
              </a:rPr>
              <a:t>(text=</a:t>
            </a:r>
            <a:r>
              <a:rPr lang="en-IN" sz="2000" dirty="0" err="1">
                <a:solidFill>
                  <a:schemeClr val="bg1"/>
                </a:solidFill>
              </a:rPr>
              <a:t>text_input</a:t>
            </a:r>
            <a:r>
              <a:rPr lang="en-IN" sz="2000" dirty="0">
                <a:solidFill>
                  <a:schemeClr val="bg1"/>
                </a:solidFill>
              </a:rPr>
              <a:t>)</a:t>
            </a:r>
          </a:p>
          <a:p>
            <a:r>
              <a:rPr lang="en-IN" sz="2000" dirty="0">
                <a:solidFill>
                  <a:schemeClr val="bg1"/>
                </a:solidFill>
              </a:rPr>
              <a:t>    try:</a:t>
            </a:r>
          </a:p>
          <a:p>
            <a:r>
              <a:rPr lang="en-IN" sz="2000" dirty="0">
                <a:solidFill>
                  <a:schemeClr val="bg1"/>
                </a:solidFill>
              </a:rPr>
              <a:t>        response = </a:t>
            </a:r>
            <a:r>
              <a:rPr lang="en-IN" sz="2000" dirty="0" err="1">
                <a:solidFill>
                  <a:schemeClr val="bg1"/>
                </a:solidFill>
              </a:rPr>
              <a:t>session_client.detect_intent</a:t>
            </a:r>
            <a:r>
              <a:rPr lang="en-IN" sz="2000" dirty="0">
                <a:solidFill>
                  <a:schemeClr val="bg1"/>
                </a:solidFill>
              </a:rPr>
              <a:t>(session=session, </a:t>
            </a:r>
            <a:r>
              <a:rPr lang="en-IN" sz="2000" dirty="0" err="1">
                <a:solidFill>
                  <a:schemeClr val="bg1"/>
                </a:solidFill>
              </a:rPr>
              <a:t>query_input</a:t>
            </a:r>
            <a:r>
              <a:rPr lang="en-IN" sz="2000" dirty="0">
                <a:solidFill>
                  <a:schemeClr val="bg1"/>
                </a:solidFill>
              </a:rPr>
              <a:t>=</a:t>
            </a:r>
            <a:r>
              <a:rPr lang="en-IN" sz="2000" dirty="0" err="1">
                <a:solidFill>
                  <a:schemeClr val="bg1"/>
                </a:solidFill>
              </a:rPr>
              <a:t>query_input</a:t>
            </a:r>
            <a:r>
              <a:rPr lang="en-IN" sz="2000" dirty="0">
                <a:solidFill>
                  <a:schemeClr val="bg1"/>
                </a:solidFill>
              </a:rPr>
              <a:t>)</a:t>
            </a:r>
          </a:p>
          <a:p>
            <a:r>
              <a:rPr lang="en-IN" sz="2000" dirty="0">
                <a:solidFill>
                  <a:schemeClr val="bg1"/>
                </a:solidFill>
              </a:rPr>
              <a:t>    except </a:t>
            </a:r>
            <a:r>
              <a:rPr lang="en-IN" sz="2000" dirty="0" err="1">
                <a:solidFill>
                  <a:schemeClr val="bg1"/>
                </a:solidFill>
              </a:rPr>
              <a:t>InvalidArgument</a:t>
            </a:r>
            <a:r>
              <a:rPr lang="en-IN" sz="2000" dirty="0">
                <a:solidFill>
                  <a:schemeClr val="bg1"/>
                </a:solidFill>
              </a:rPr>
              <a:t>:</a:t>
            </a:r>
          </a:p>
          <a:p>
            <a:r>
              <a:rPr lang="en-IN" sz="2000" dirty="0">
                <a:solidFill>
                  <a:schemeClr val="bg1"/>
                </a:solidFill>
              </a:rPr>
              <a:t>        response = None</a:t>
            </a:r>
          </a:p>
          <a:p>
            <a:r>
              <a:rPr lang="en-IN" sz="2000" dirty="0">
                <a:solidFill>
                  <a:schemeClr val="bg1"/>
                </a:solidFill>
              </a:rPr>
              <a:t>    if response:</a:t>
            </a:r>
          </a:p>
          <a:p>
            <a:r>
              <a:rPr lang="en-IN" sz="2000" dirty="0">
                <a:solidFill>
                  <a:schemeClr val="bg1"/>
                </a:solidFill>
              </a:rPr>
              <a:t>        return </a:t>
            </a:r>
            <a:r>
              <a:rPr lang="en-IN" sz="2000" dirty="0" err="1">
                <a:solidFill>
                  <a:schemeClr val="bg1"/>
                </a:solidFill>
              </a:rPr>
              <a:t>response.query_result.fulfillment_text</a:t>
            </a:r>
            <a:endParaRPr lang="en-IN" sz="2000" dirty="0">
              <a:solidFill>
                <a:schemeClr val="bg1"/>
              </a:solidFill>
            </a:endParaRPr>
          </a:p>
          <a:p>
            <a:r>
              <a:rPr lang="en-IN" sz="2000" dirty="0">
                <a:solidFill>
                  <a:schemeClr val="bg1"/>
                </a:solidFill>
              </a:rPr>
              <a:t>    else:</a:t>
            </a:r>
          </a:p>
          <a:p>
            <a:r>
              <a:rPr lang="en-IN" sz="2000" dirty="0">
                <a:solidFill>
                  <a:schemeClr val="bg1"/>
                </a:solidFill>
              </a:rPr>
              <a:t>        return "I'm sorry, I didn't understand. Can you please try again?"</a:t>
            </a:r>
          </a:p>
          <a:p>
            <a:endParaRPr lang="en-IN" sz="2000" dirty="0">
              <a:solidFill>
                <a:schemeClr val="bg1"/>
              </a:solidFill>
            </a:endParaRPr>
          </a:p>
          <a:p>
            <a:r>
              <a:rPr lang="en-IN" sz="2000" dirty="0">
                <a:solidFill>
                  <a:schemeClr val="bg1"/>
                </a:solidFill>
              </a:rPr>
              <a:t># Define the main function to start the conversation</a:t>
            </a:r>
          </a:p>
          <a:p>
            <a:r>
              <a:rPr lang="en-IN" sz="2000" dirty="0">
                <a:solidFill>
                  <a:schemeClr val="bg1"/>
                </a:solidFill>
              </a:rPr>
              <a:t>def main():</a:t>
            </a:r>
          </a:p>
          <a:p>
            <a:r>
              <a:rPr lang="en-IN" sz="2000" dirty="0">
                <a:solidFill>
                  <a:schemeClr val="bg1"/>
                </a:solidFill>
              </a:rPr>
              <a:t>    print("Hi! I'm a chatbot. How can I help you today?")</a:t>
            </a:r>
          </a:p>
          <a:p>
            <a:r>
              <a:rPr lang="en-IN" sz="2000" dirty="0">
                <a:solidFill>
                  <a:schemeClr val="bg1"/>
                </a:solidFill>
              </a:rPr>
              <a:t>    while True:</a:t>
            </a:r>
          </a:p>
          <a:p>
            <a:r>
              <a:rPr lang="en-IN" sz="2000" dirty="0">
                <a:solidFill>
                  <a:schemeClr val="bg1"/>
                </a:solidFill>
              </a:rPr>
              <a:t>        </a:t>
            </a:r>
          </a:p>
        </p:txBody>
      </p:sp>
    </p:spTree>
    <p:extLst>
      <p:ext uri="{BB962C8B-B14F-4D97-AF65-F5344CB8AC3E}">
        <p14:creationId xmlns:p14="http://schemas.microsoft.com/office/powerpoint/2010/main" val="30568478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2CD8A34-6E79-1CEB-4E95-3D26771A96A1}"/>
              </a:ext>
            </a:extLst>
          </p:cNvPr>
          <p:cNvSpPr txBox="1"/>
          <p:nvPr/>
        </p:nvSpPr>
        <p:spPr>
          <a:xfrm>
            <a:off x="1234911" y="433633"/>
            <a:ext cx="10020693" cy="3754874"/>
          </a:xfrm>
          <a:prstGeom prst="rect">
            <a:avLst/>
          </a:prstGeom>
          <a:noFill/>
        </p:spPr>
        <p:txBody>
          <a:bodyPr wrap="square" rtlCol="0">
            <a:spAutoFit/>
          </a:bodyPr>
          <a:lstStyle/>
          <a:p>
            <a:r>
              <a:rPr lang="en-IN" sz="2000" dirty="0">
                <a:solidFill>
                  <a:schemeClr val="bg1"/>
                </a:solidFill>
              </a:rPr>
              <a:t>message = input("You: ")</a:t>
            </a:r>
          </a:p>
          <a:p>
            <a:r>
              <a:rPr lang="en-IN" sz="2000" dirty="0">
                <a:solidFill>
                  <a:schemeClr val="bg1"/>
                </a:solidFill>
              </a:rPr>
              <a:t>        if </a:t>
            </a:r>
            <a:r>
              <a:rPr lang="en-IN" sz="2000" dirty="0" err="1">
                <a:solidFill>
                  <a:schemeClr val="bg1"/>
                </a:solidFill>
              </a:rPr>
              <a:t>message.lower</a:t>
            </a:r>
            <a:r>
              <a:rPr lang="en-IN" sz="2000" dirty="0">
                <a:solidFill>
                  <a:schemeClr val="bg1"/>
                </a:solidFill>
              </a:rPr>
              <a:t>() == "bye":</a:t>
            </a:r>
          </a:p>
          <a:p>
            <a:r>
              <a:rPr lang="en-IN" sz="2000" dirty="0">
                <a:solidFill>
                  <a:schemeClr val="bg1"/>
                </a:solidFill>
              </a:rPr>
              <a:t>            print("Bot: Goodbye!")</a:t>
            </a:r>
          </a:p>
          <a:p>
            <a:r>
              <a:rPr lang="en-IN" sz="2000" dirty="0">
                <a:solidFill>
                  <a:schemeClr val="bg1"/>
                </a:solidFill>
              </a:rPr>
              <a:t>            break</a:t>
            </a:r>
          </a:p>
          <a:p>
            <a:r>
              <a:rPr lang="en-IN" sz="2000" dirty="0">
                <a:solidFill>
                  <a:schemeClr val="bg1"/>
                </a:solidFill>
              </a:rPr>
              <a:t>        else:</a:t>
            </a:r>
          </a:p>
          <a:p>
            <a:r>
              <a:rPr lang="en-IN" sz="2000" dirty="0">
                <a:solidFill>
                  <a:schemeClr val="bg1"/>
                </a:solidFill>
              </a:rPr>
              <a:t>            response = </a:t>
            </a:r>
            <a:r>
              <a:rPr lang="en-IN" sz="2000" dirty="0" err="1">
                <a:solidFill>
                  <a:schemeClr val="bg1"/>
                </a:solidFill>
              </a:rPr>
              <a:t>detect_intent</a:t>
            </a:r>
            <a:r>
              <a:rPr lang="en-IN" sz="2000" dirty="0">
                <a:solidFill>
                  <a:schemeClr val="bg1"/>
                </a:solidFill>
              </a:rPr>
              <a:t>(message)</a:t>
            </a:r>
          </a:p>
          <a:p>
            <a:r>
              <a:rPr lang="en-IN" sz="2000" dirty="0">
                <a:solidFill>
                  <a:schemeClr val="bg1"/>
                </a:solidFill>
              </a:rPr>
              <a:t>            print("Bot: " + response)</a:t>
            </a:r>
          </a:p>
          <a:p>
            <a:endParaRPr lang="en-IN" sz="2000" dirty="0">
              <a:solidFill>
                <a:schemeClr val="bg1"/>
              </a:solidFill>
            </a:endParaRPr>
          </a:p>
          <a:p>
            <a:r>
              <a:rPr lang="en-IN" sz="2000" dirty="0">
                <a:solidFill>
                  <a:schemeClr val="bg1"/>
                </a:solidFill>
              </a:rPr>
              <a:t># Call the main function</a:t>
            </a:r>
          </a:p>
          <a:p>
            <a:r>
              <a:rPr lang="en-IN" sz="2000" dirty="0">
                <a:solidFill>
                  <a:schemeClr val="bg1"/>
                </a:solidFill>
              </a:rPr>
              <a:t>if __name__ == "__main__":</a:t>
            </a:r>
          </a:p>
          <a:p>
            <a:r>
              <a:rPr lang="en-IN" sz="2000" dirty="0">
                <a:solidFill>
                  <a:schemeClr val="bg1"/>
                </a:solidFill>
              </a:rPr>
              <a:t>    main()</a:t>
            </a:r>
          </a:p>
          <a:p>
            <a:endParaRPr lang="en-IN" dirty="0"/>
          </a:p>
        </p:txBody>
      </p:sp>
    </p:spTree>
    <p:extLst>
      <p:ext uri="{BB962C8B-B14F-4D97-AF65-F5344CB8AC3E}">
        <p14:creationId xmlns:p14="http://schemas.microsoft.com/office/powerpoint/2010/main" val="3613530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2BEF8-0C60-0278-19BB-A99A1C9058C5}"/>
              </a:ext>
            </a:extLst>
          </p:cNvPr>
          <p:cNvSpPr>
            <a:spLocks noGrp="1"/>
          </p:cNvSpPr>
          <p:nvPr>
            <p:ph type="title"/>
          </p:nvPr>
        </p:nvSpPr>
        <p:spPr/>
        <p:txBody>
          <a:bodyPr>
            <a:normAutofit/>
          </a:bodyPr>
          <a:lstStyle/>
          <a:p>
            <a:r>
              <a:rPr lang="en-IN" sz="4000" dirty="0">
                <a:solidFill>
                  <a:schemeClr val="bg1"/>
                </a:solidFill>
              </a:rPr>
              <a:t>Software  used to create the chat bot</a:t>
            </a:r>
          </a:p>
        </p:txBody>
      </p:sp>
      <p:sp>
        <p:nvSpPr>
          <p:cNvPr id="3" name="Content Placeholder 2">
            <a:extLst>
              <a:ext uri="{FF2B5EF4-FFF2-40B4-BE49-F238E27FC236}">
                <a16:creationId xmlns:a16="http://schemas.microsoft.com/office/drawing/2014/main" id="{F8A2798C-85A1-A4C1-A7CF-3C59423D0778}"/>
              </a:ext>
            </a:extLst>
          </p:cNvPr>
          <p:cNvSpPr>
            <a:spLocks noGrp="1"/>
          </p:cNvSpPr>
          <p:nvPr>
            <p:ph idx="1"/>
          </p:nvPr>
        </p:nvSpPr>
        <p:spPr/>
        <p:txBody>
          <a:bodyPr>
            <a:normAutofit/>
          </a:bodyPr>
          <a:lstStyle/>
          <a:p>
            <a:r>
              <a:rPr lang="en-IN" sz="2000" b="0" i="0" dirty="0" err="1">
                <a:solidFill>
                  <a:schemeClr val="bg1"/>
                </a:solidFill>
                <a:effectLst/>
                <a:latin typeface="Söhne"/>
              </a:rPr>
              <a:t>Dialogflow</a:t>
            </a:r>
            <a:endParaRPr lang="en-IN" sz="2000" b="0" i="0" dirty="0">
              <a:solidFill>
                <a:schemeClr val="bg1"/>
              </a:solidFill>
              <a:effectLst/>
              <a:latin typeface="Söhne"/>
            </a:endParaRPr>
          </a:p>
          <a:p>
            <a:r>
              <a:rPr lang="en-IN" sz="2000" b="0" i="0" dirty="0">
                <a:solidFill>
                  <a:schemeClr val="bg1"/>
                </a:solidFill>
                <a:effectLst/>
                <a:latin typeface="Söhne"/>
              </a:rPr>
              <a:t>Microsoft Bot Framework</a:t>
            </a:r>
            <a:endParaRPr lang="en-IN" sz="2000" dirty="0">
              <a:solidFill>
                <a:schemeClr val="bg1"/>
              </a:solidFill>
              <a:latin typeface="Söhne"/>
            </a:endParaRPr>
          </a:p>
          <a:p>
            <a:r>
              <a:rPr lang="en-IN" sz="2000" b="0" i="0" dirty="0">
                <a:solidFill>
                  <a:schemeClr val="bg1"/>
                </a:solidFill>
                <a:effectLst/>
                <a:latin typeface="Söhne"/>
              </a:rPr>
              <a:t>IBM Watson Assistant</a:t>
            </a:r>
          </a:p>
          <a:p>
            <a:r>
              <a:rPr lang="en-IN" sz="2000" b="0" i="0" dirty="0" err="1">
                <a:solidFill>
                  <a:schemeClr val="bg1"/>
                </a:solidFill>
                <a:effectLst/>
                <a:latin typeface="Söhne"/>
              </a:rPr>
              <a:t>ChatterBot</a:t>
            </a:r>
            <a:endParaRPr lang="en-IN" sz="2000" dirty="0">
              <a:solidFill>
                <a:schemeClr val="bg1"/>
              </a:solidFill>
              <a:latin typeface="Söhne"/>
            </a:endParaRPr>
          </a:p>
          <a:p>
            <a:r>
              <a:rPr lang="en-IN" sz="2000" b="0" i="0" dirty="0" err="1">
                <a:solidFill>
                  <a:schemeClr val="bg1"/>
                </a:solidFill>
                <a:effectLst/>
                <a:latin typeface="Söhne"/>
              </a:rPr>
              <a:t>Botpress</a:t>
            </a:r>
            <a:endParaRPr lang="en-IN" sz="2000" b="0" i="0" dirty="0">
              <a:solidFill>
                <a:schemeClr val="bg1"/>
              </a:solidFill>
              <a:effectLst/>
              <a:latin typeface="Söhne"/>
            </a:endParaRPr>
          </a:p>
          <a:p>
            <a:r>
              <a:rPr lang="en-IN" sz="2000" b="0" i="0" dirty="0">
                <a:solidFill>
                  <a:schemeClr val="bg1"/>
                </a:solidFill>
                <a:effectLst/>
                <a:latin typeface="Söhne"/>
              </a:rPr>
              <a:t>Rasa</a:t>
            </a:r>
            <a:endParaRPr lang="en-IN" sz="2000" dirty="0">
              <a:solidFill>
                <a:schemeClr val="bg1"/>
              </a:solidFill>
              <a:latin typeface="Söhne"/>
            </a:endParaRPr>
          </a:p>
          <a:p>
            <a:r>
              <a:rPr lang="en-IN" sz="2000" b="0" i="0" dirty="0" err="1">
                <a:solidFill>
                  <a:schemeClr val="bg1"/>
                </a:solidFill>
                <a:effectLst/>
                <a:latin typeface="Söhne"/>
              </a:rPr>
              <a:t>Pandorabots</a:t>
            </a:r>
            <a:endParaRPr lang="en-IN" sz="2000" dirty="0">
              <a:solidFill>
                <a:schemeClr val="bg1"/>
              </a:solidFill>
            </a:endParaRPr>
          </a:p>
        </p:txBody>
      </p:sp>
    </p:spTree>
    <p:extLst>
      <p:ext uri="{BB962C8B-B14F-4D97-AF65-F5344CB8AC3E}">
        <p14:creationId xmlns:p14="http://schemas.microsoft.com/office/powerpoint/2010/main" val="3256040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FD6F6-9076-4E93-85A9-E663E065A08B}"/>
              </a:ext>
            </a:extLst>
          </p:cNvPr>
          <p:cNvSpPr>
            <a:spLocks noGrp="1"/>
          </p:cNvSpPr>
          <p:nvPr>
            <p:ph type="title"/>
          </p:nvPr>
        </p:nvSpPr>
        <p:spPr/>
        <p:txBody>
          <a:bodyPr>
            <a:normAutofit/>
          </a:bodyPr>
          <a:lstStyle/>
          <a:p>
            <a:r>
              <a:rPr lang="en-IN" sz="4000" b="1" spc="-150" dirty="0">
                <a:solidFill>
                  <a:schemeClr val="bg1"/>
                </a:solidFill>
              </a:rPr>
              <a:t>                What is chat bot ?</a:t>
            </a:r>
          </a:p>
        </p:txBody>
      </p:sp>
      <p:sp>
        <p:nvSpPr>
          <p:cNvPr id="22" name="Content Placeholder 21">
            <a:extLst>
              <a:ext uri="{FF2B5EF4-FFF2-40B4-BE49-F238E27FC236}">
                <a16:creationId xmlns:a16="http://schemas.microsoft.com/office/drawing/2014/main" id="{4147D4AB-F0CD-8F11-8E42-B329E41D24E0}"/>
              </a:ext>
            </a:extLst>
          </p:cNvPr>
          <p:cNvSpPr>
            <a:spLocks noGrp="1"/>
          </p:cNvSpPr>
          <p:nvPr>
            <p:ph idx="1"/>
          </p:nvPr>
        </p:nvSpPr>
        <p:spPr>
          <a:xfrm>
            <a:off x="1141413" y="2097088"/>
            <a:ext cx="10515600" cy="4351338"/>
          </a:xfrm>
        </p:spPr>
        <p:txBody>
          <a:bodyPr/>
          <a:lstStyle/>
          <a:p>
            <a:pPr marL="0" indent="0">
              <a:buNone/>
            </a:pPr>
            <a:r>
              <a:rPr lang="en-IN" dirty="0">
                <a:solidFill>
                  <a:schemeClr val="bg1"/>
                </a:solidFill>
              </a:rPr>
              <a:t>A chatbot is a computer program designed to simulate conversation with human users, especially over the Internet. Chatbots can be integrated into messaging platforms, mobile apps, or websites to provide quick, automated customer support or information on a wide range of topics. They use natural language processing and machine learning algorithms to understand and generate responses to user requests.</a:t>
            </a:r>
          </a:p>
          <a:p>
            <a:endParaRPr lang="en-IN" dirty="0"/>
          </a:p>
        </p:txBody>
      </p:sp>
    </p:spTree>
    <p:extLst>
      <p:ext uri="{BB962C8B-B14F-4D97-AF65-F5344CB8AC3E}">
        <p14:creationId xmlns:p14="http://schemas.microsoft.com/office/powerpoint/2010/main" val="3873740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4DCBC-B593-FF21-9B45-D773CF2A37E3}"/>
              </a:ext>
            </a:extLst>
          </p:cNvPr>
          <p:cNvSpPr>
            <a:spLocks noGrp="1"/>
          </p:cNvSpPr>
          <p:nvPr>
            <p:ph type="title"/>
          </p:nvPr>
        </p:nvSpPr>
        <p:spPr/>
        <p:txBody>
          <a:bodyPr>
            <a:normAutofit/>
          </a:bodyPr>
          <a:lstStyle/>
          <a:p>
            <a:r>
              <a:rPr lang="en-IN" sz="4000" b="1" spc="-150" dirty="0">
                <a:solidFill>
                  <a:schemeClr val="bg1"/>
                </a:solidFill>
              </a:rPr>
              <a:t>                 </a:t>
            </a:r>
            <a:r>
              <a:rPr lang="en-IN" sz="4000" b="1" dirty="0">
                <a:solidFill>
                  <a:schemeClr val="bg1"/>
                </a:solidFill>
              </a:rPr>
              <a:t>Who invented chatbot ?</a:t>
            </a:r>
          </a:p>
        </p:txBody>
      </p:sp>
      <p:sp>
        <p:nvSpPr>
          <p:cNvPr id="3" name="Content Placeholder 2">
            <a:extLst>
              <a:ext uri="{FF2B5EF4-FFF2-40B4-BE49-F238E27FC236}">
                <a16:creationId xmlns:a16="http://schemas.microsoft.com/office/drawing/2014/main" id="{BEACC277-B96E-A3F3-4A6C-D82DA65A1A21}"/>
              </a:ext>
            </a:extLst>
          </p:cNvPr>
          <p:cNvSpPr>
            <a:spLocks noGrp="1"/>
          </p:cNvSpPr>
          <p:nvPr>
            <p:ph idx="1"/>
          </p:nvPr>
        </p:nvSpPr>
        <p:spPr/>
        <p:txBody>
          <a:bodyPr/>
          <a:lstStyle/>
          <a:p>
            <a:r>
              <a:rPr lang="en-IN"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The invention of chatbots is credited to a computer scientist Joseph </a:t>
            </a:r>
            <a:r>
              <a:rPr lang="en-IN"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Weizenbaum</a:t>
            </a:r>
            <a:r>
              <a:rPr lang="en-IN"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who created the first chatbot program ELIZA in 1966.</a:t>
            </a:r>
          </a:p>
          <a:p>
            <a:endParaRPr lang="en-IN" dirty="0"/>
          </a:p>
          <a:p>
            <a:endParaRPr lang="en-IN" dirty="0"/>
          </a:p>
        </p:txBody>
      </p:sp>
      <p:pic>
        <p:nvPicPr>
          <p:cNvPr id="4" name="Picture 3">
            <a:extLst>
              <a:ext uri="{FF2B5EF4-FFF2-40B4-BE49-F238E27FC236}">
                <a16:creationId xmlns:a16="http://schemas.microsoft.com/office/drawing/2014/main" id="{AAA1EE5C-8AAA-C6C4-D259-B823CDD442B6}"/>
              </a:ext>
            </a:extLst>
          </p:cNvPr>
          <p:cNvPicPr>
            <a:picLocks noChangeAspect="1"/>
          </p:cNvPicPr>
          <p:nvPr/>
        </p:nvPicPr>
        <p:blipFill>
          <a:blip r:embed="rId2"/>
          <a:stretch>
            <a:fillRect/>
          </a:stretch>
        </p:blipFill>
        <p:spPr>
          <a:xfrm>
            <a:off x="1244600" y="3429000"/>
            <a:ext cx="4064000" cy="3048000"/>
          </a:xfrm>
          <a:prstGeom prst="rect">
            <a:avLst/>
          </a:prstGeom>
        </p:spPr>
      </p:pic>
      <p:pic>
        <p:nvPicPr>
          <p:cNvPr id="5" name="Picture 4">
            <a:extLst>
              <a:ext uri="{FF2B5EF4-FFF2-40B4-BE49-F238E27FC236}">
                <a16:creationId xmlns:a16="http://schemas.microsoft.com/office/drawing/2014/main" id="{6DF33C39-40C7-01F1-BD4D-2A45AE8AA0CA}"/>
              </a:ext>
            </a:extLst>
          </p:cNvPr>
          <p:cNvPicPr>
            <a:picLocks noChangeAspect="1"/>
          </p:cNvPicPr>
          <p:nvPr/>
        </p:nvPicPr>
        <p:blipFill>
          <a:blip r:embed="rId3"/>
          <a:stretch>
            <a:fillRect/>
          </a:stretch>
        </p:blipFill>
        <p:spPr>
          <a:xfrm>
            <a:off x="7291762" y="3429000"/>
            <a:ext cx="4138237" cy="3130551"/>
          </a:xfrm>
          <a:prstGeom prst="rect">
            <a:avLst/>
          </a:prstGeom>
        </p:spPr>
      </p:pic>
    </p:spTree>
    <p:extLst>
      <p:ext uri="{BB962C8B-B14F-4D97-AF65-F5344CB8AC3E}">
        <p14:creationId xmlns:p14="http://schemas.microsoft.com/office/powerpoint/2010/main" val="1889748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F5338-C69F-DC23-968B-4B144C9295C6}"/>
              </a:ext>
            </a:extLst>
          </p:cNvPr>
          <p:cNvSpPr>
            <a:spLocks noGrp="1"/>
          </p:cNvSpPr>
          <p:nvPr>
            <p:ph type="title"/>
          </p:nvPr>
        </p:nvSpPr>
        <p:spPr/>
        <p:txBody>
          <a:bodyPr/>
          <a:lstStyle/>
          <a:p>
            <a:r>
              <a:rPr lang="en-IN" dirty="0">
                <a:solidFill>
                  <a:schemeClr val="bg1"/>
                </a:solidFill>
              </a:rPr>
              <a:t>                      </a:t>
            </a:r>
            <a:r>
              <a:rPr lang="en-IN" b="1" dirty="0">
                <a:solidFill>
                  <a:schemeClr val="bg1"/>
                </a:solidFill>
              </a:rPr>
              <a:t>chat bot in ai</a:t>
            </a:r>
          </a:p>
        </p:txBody>
      </p:sp>
      <p:sp>
        <p:nvSpPr>
          <p:cNvPr id="3" name="Content Placeholder 2">
            <a:extLst>
              <a:ext uri="{FF2B5EF4-FFF2-40B4-BE49-F238E27FC236}">
                <a16:creationId xmlns:a16="http://schemas.microsoft.com/office/drawing/2014/main" id="{CF6D6EB6-9DB8-7523-E3C3-801D4587E52B}"/>
              </a:ext>
            </a:extLst>
          </p:cNvPr>
          <p:cNvSpPr>
            <a:spLocks noGrp="1"/>
          </p:cNvSpPr>
          <p:nvPr>
            <p:ph idx="1"/>
          </p:nvPr>
        </p:nvSpPr>
        <p:spPr/>
        <p:txBody>
          <a:bodyPr/>
          <a:lstStyle/>
          <a:p>
            <a:pPr marL="0" indent="0">
              <a:lnSpc>
                <a:spcPct val="107000"/>
              </a:lnSpc>
              <a:spcAft>
                <a:spcPts val="800"/>
              </a:spcAft>
              <a:buNone/>
            </a:pPr>
            <a:r>
              <a:rPr lang="en-IN"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Chatbot is a computer program designed to simulate conversation with human users, especially over the Internet. AI (Artificial Intelligence) technology can be used to build chatbots that can understand natural language inputs and respond with relevant information or actions. AI chatbots can also learn from interactions with users and continuously improve their conversational abilities.</a:t>
            </a:r>
          </a:p>
          <a:p>
            <a:endParaRPr lang="en-IN" dirty="0"/>
          </a:p>
        </p:txBody>
      </p:sp>
    </p:spTree>
    <p:extLst>
      <p:ext uri="{BB962C8B-B14F-4D97-AF65-F5344CB8AC3E}">
        <p14:creationId xmlns:p14="http://schemas.microsoft.com/office/powerpoint/2010/main" val="2673862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40B0A-6845-7B48-110C-FBE3C0A5CBA1}"/>
              </a:ext>
            </a:extLst>
          </p:cNvPr>
          <p:cNvSpPr>
            <a:spLocks noGrp="1"/>
          </p:cNvSpPr>
          <p:nvPr>
            <p:ph type="title"/>
          </p:nvPr>
        </p:nvSpPr>
        <p:spPr/>
        <p:txBody>
          <a:bodyPr>
            <a:normAutofit/>
          </a:bodyPr>
          <a:lstStyle/>
          <a:p>
            <a:r>
              <a:rPr lang="en-IN" sz="4000" dirty="0">
                <a:solidFill>
                  <a:schemeClr val="bg1"/>
                </a:solidFill>
              </a:rPr>
              <a:t>                   </a:t>
            </a:r>
            <a:r>
              <a:rPr lang="en-IN" sz="4000" b="1" dirty="0">
                <a:solidFill>
                  <a:schemeClr val="bg1"/>
                </a:solidFill>
              </a:rPr>
              <a:t>Use’s of chat bot </a:t>
            </a:r>
          </a:p>
        </p:txBody>
      </p:sp>
      <p:sp>
        <p:nvSpPr>
          <p:cNvPr id="3" name="Content Placeholder 2">
            <a:extLst>
              <a:ext uri="{FF2B5EF4-FFF2-40B4-BE49-F238E27FC236}">
                <a16:creationId xmlns:a16="http://schemas.microsoft.com/office/drawing/2014/main" id="{1E31FCDF-2B45-A4DC-3129-1CD323EE50A8}"/>
              </a:ext>
            </a:extLst>
          </p:cNvPr>
          <p:cNvSpPr>
            <a:spLocks noGrp="1"/>
          </p:cNvSpPr>
          <p:nvPr>
            <p:ph idx="1"/>
          </p:nvPr>
        </p:nvSpPr>
        <p:spPr>
          <a:xfrm>
            <a:off x="1141412" y="1663700"/>
            <a:ext cx="9905999" cy="5194300"/>
          </a:xfrm>
        </p:spPr>
        <p:txBody>
          <a:bodyPr>
            <a:noAutofit/>
          </a:bodyPr>
          <a:lstStyle/>
          <a:p>
            <a:pPr>
              <a:lnSpc>
                <a:spcPct val="107000"/>
              </a:lnSpc>
              <a:spcAft>
                <a:spcPts val="800"/>
              </a:spcAft>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Chatbots are used in a variety of industries and applications to automate tasks, improve customer experience, and save time and resources. Some common uses of chatbots include:</a:t>
            </a:r>
          </a:p>
          <a:p>
            <a:pPr marL="0" indent="0">
              <a:lnSpc>
                <a:spcPct val="107000"/>
              </a:lnSpc>
              <a:spcAft>
                <a:spcPts val="800"/>
              </a:spcAft>
              <a:buNone/>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1.Customer Service: Chatbots can assist customers by answering frequently asked questions, resolving issues, and directing them to the right person or resource. </a:t>
            </a:r>
          </a:p>
          <a:p>
            <a:pPr marL="0" indent="0">
              <a:lnSpc>
                <a:spcPct val="107000"/>
              </a:lnSpc>
              <a:spcAft>
                <a:spcPts val="800"/>
              </a:spcAft>
              <a:buNone/>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2.Sales: Chatbots can provide product recommendations, answer questions, and guide customers through the purchasing process. </a:t>
            </a:r>
          </a:p>
          <a:p>
            <a:pPr marL="0" indent="0">
              <a:lnSpc>
                <a:spcPct val="107000"/>
              </a:lnSpc>
              <a:spcAft>
                <a:spcPts val="800"/>
              </a:spcAft>
              <a:buNone/>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3.Marketing: Chatbots can be used to engage with customers, deliver personalized promotions and offers, and gather data and insights.</a:t>
            </a:r>
          </a:p>
          <a:p>
            <a:pPr marL="0" indent="0">
              <a:lnSpc>
                <a:spcPct val="107000"/>
              </a:lnSpc>
              <a:spcAft>
                <a:spcPts val="800"/>
              </a:spcAft>
              <a:buNone/>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4.Healthcare: Chatbots can assist patients by answering health-related questions, scheduling appointments, and providing information on medications and treatments.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72686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9533F9-0D4F-59C5-AA05-4EF70851487C}"/>
              </a:ext>
            </a:extLst>
          </p:cNvPr>
          <p:cNvSpPr txBox="1"/>
          <p:nvPr/>
        </p:nvSpPr>
        <p:spPr>
          <a:xfrm>
            <a:off x="1435100" y="444500"/>
            <a:ext cx="9740900" cy="2554545"/>
          </a:xfrm>
          <a:prstGeom prst="rect">
            <a:avLst/>
          </a:prstGeom>
          <a:noFill/>
        </p:spPr>
        <p:txBody>
          <a:bodyPr wrap="square">
            <a:spAutoFit/>
          </a:bodyPr>
          <a:lstStyle/>
          <a:p>
            <a:r>
              <a:rPr lang="en-IN" sz="2000" dirty="0">
                <a:solidFill>
                  <a:schemeClr val="bg1"/>
                </a:solidFill>
              </a:rPr>
              <a:t> 5.Finance: Chatbots can help customers manage their finances, provide investment advice, and answer questions about their accounts.</a:t>
            </a:r>
          </a:p>
          <a:p>
            <a:endParaRPr lang="en-IN" sz="2000" dirty="0">
              <a:solidFill>
                <a:schemeClr val="bg1"/>
              </a:solidFill>
            </a:endParaRPr>
          </a:p>
          <a:p>
            <a:r>
              <a:rPr lang="en-IN" sz="2000" dirty="0">
                <a:solidFill>
                  <a:schemeClr val="bg1"/>
                </a:solidFill>
              </a:rPr>
              <a:t>6.Education: Chatbots can assist students by answering questions, providing study materials, and tracking progress.</a:t>
            </a:r>
          </a:p>
          <a:p>
            <a:r>
              <a:rPr lang="en-IN" sz="2000" dirty="0">
                <a:solidFill>
                  <a:schemeClr val="bg1"/>
                </a:solidFill>
              </a:rPr>
              <a:t> </a:t>
            </a:r>
          </a:p>
          <a:p>
            <a:r>
              <a:rPr lang="en-IN" sz="2000" dirty="0">
                <a:solidFill>
                  <a:schemeClr val="bg1"/>
                </a:solidFill>
              </a:rPr>
              <a:t>7.Entertainment: Chatbots can provide recommendations for movies, music, and other forms of entertainment, and engage in casual conversations with users.</a:t>
            </a:r>
          </a:p>
        </p:txBody>
      </p:sp>
      <p:pic>
        <p:nvPicPr>
          <p:cNvPr id="4" name="Picture 3">
            <a:extLst>
              <a:ext uri="{FF2B5EF4-FFF2-40B4-BE49-F238E27FC236}">
                <a16:creationId xmlns:a16="http://schemas.microsoft.com/office/drawing/2014/main" id="{970B1EC7-532C-1CEF-9461-65CA394EF4FE}"/>
              </a:ext>
            </a:extLst>
          </p:cNvPr>
          <p:cNvPicPr>
            <a:picLocks noChangeAspect="1"/>
          </p:cNvPicPr>
          <p:nvPr/>
        </p:nvPicPr>
        <p:blipFill>
          <a:blip r:embed="rId2"/>
          <a:stretch>
            <a:fillRect/>
          </a:stretch>
        </p:blipFill>
        <p:spPr>
          <a:xfrm>
            <a:off x="2628900" y="2999045"/>
            <a:ext cx="6184900" cy="3858955"/>
          </a:xfrm>
          <a:prstGeom prst="rect">
            <a:avLst/>
          </a:prstGeom>
        </p:spPr>
      </p:pic>
    </p:spTree>
    <p:extLst>
      <p:ext uri="{BB962C8B-B14F-4D97-AF65-F5344CB8AC3E}">
        <p14:creationId xmlns:p14="http://schemas.microsoft.com/office/powerpoint/2010/main" val="309046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13E18-FE43-7F94-A151-1C7E3FAE7D12}"/>
              </a:ext>
            </a:extLst>
          </p:cNvPr>
          <p:cNvSpPr>
            <a:spLocks noGrp="1"/>
          </p:cNvSpPr>
          <p:nvPr>
            <p:ph type="title"/>
          </p:nvPr>
        </p:nvSpPr>
        <p:spPr/>
        <p:txBody>
          <a:bodyPr>
            <a:normAutofit/>
          </a:bodyPr>
          <a:lstStyle/>
          <a:p>
            <a:r>
              <a:rPr lang="en-IN" sz="4000" b="1" dirty="0">
                <a:solidFill>
                  <a:schemeClr val="bg1"/>
                </a:solidFill>
              </a:rPr>
              <a:t>          Use’s of chat bot in ai</a:t>
            </a:r>
          </a:p>
        </p:txBody>
      </p:sp>
      <p:sp>
        <p:nvSpPr>
          <p:cNvPr id="3" name="Content Placeholder 2">
            <a:extLst>
              <a:ext uri="{FF2B5EF4-FFF2-40B4-BE49-F238E27FC236}">
                <a16:creationId xmlns:a16="http://schemas.microsoft.com/office/drawing/2014/main" id="{C4893D2E-E750-078B-3FB3-C51E90544E9A}"/>
              </a:ext>
            </a:extLst>
          </p:cNvPr>
          <p:cNvSpPr>
            <a:spLocks noGrp="1"/>
          </p:cNvSpPr>
          <p:nvPr>
            <p:ph idx="1"/>
          </p:nvPr>
        </p:nvSpPr>
        <p:spPr/>
        <p:txBody>
          <a:bodyPr>
            <a:normAutofit/>
          </a:bodyPr>
          <a:lstStyle/>
          <a:p>
            <a:pPr>
              <a:lnSpc>
                <a:spcPct val="107000"/>
              </a:lnSpc>
              <a:spcAft>
                <a:spcPts val="800"/>
              </a:spcAft>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Chatbots are AI-powered software programs that can interact with people in a conversational manner. </a:t>
            </a:r>
          </a:p>
          <a:p>
            <a:pPr>
              <a:lnSpc>
                <a:spcPct val="107000"/>
              </a:lnSpc>
              <a:spcAft>
                <a:spcPts val="800"/>
              </a:spcAft>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They are used in a variety of applications, including customer service, sales, marketing, and entertainment.</a:t>
            </a:r>
          </a:p>
          <a:p>
            <a:pPr>
              <a:lnSpc>
                <a:spcPct val="107000"/>
              </a:lnSpc>
              <a:spcAft>
                <a:spcPts val="800"/>
              </a:spcAft>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Chatbots can help automate repetitive tasks, answer questions, provide recommendations, and perform various other functions, saving time and improving the overall customer experience.</a:t>
            </a:r>
          </a:p>
          <a:p>
            <a:endParaRPr lang="en-IN" sz="2000" dirty="0">
              <a:solidFill>
                <a:schemeClr val="bg1"/>
              </a:solidFill>
            </a:endParaRPr>
          </a:p>
        </p:txBody>
      </p:sp>
    </p:spTree>
    <p:extLst>
      <p:ext uri="{BB962C8B-B14F-4D97-AF65-F5344CB8AC3E}">
        <p14:creationId xmlns:p14="http://schemas.microsoft.com/office/powerpoint/2010/main" val="174839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75C86-FEB6-6BCD-24D5-EFD76FAE7509}"/>
              </a:ext>
            </a:extLst>
          </p:cNvPr>
          <p:cNvSpPr>
            <a:spLocks noGrp="1"/>
          </p:cNvSpPr>
          <p:nvPr>
            <p:ph type="title"/>
          </p:nvPr>
        </p:nvSpPr>
        <p:spPr/>
        <p:txBody>
          <a:bodyPr>
            <a:normAutofit/>
          </a:bodyPr>
          <a:lstStyle/>
          <a:p>
            <a:r>
              <a:rPr lang="en-IN" sz="4000" b="1" dirty="0">
                <a:solidFill>
                  <a:schemeClr val="bg1"/>
                </a:solidFill>
              </a:rPr>
              <a:t>     How does chat bot used in ai</a:t>
            </a:r>
          </a:p>
        </p:txBody>
      </p:sp>
      <p:sp>
        <p:nvSpPr>
          <p:cNvPr id="3" name="Content Placeholder 2">
            <a:extLst>
              <a:ext uri="{FF2B5EF4-FFF2-40B4-BE49-F238E27FC236}">
                <a16:creationId xmlns:a16="http://schemas.microsoft.com/office/drawing/2014/main" id="{8AD57F60-CE40-9CBE-FE3B-C96C294317FA}"/>
              </a:ext>
            </a:extLst>
          </p:cNvPr>
          <p:cNvSpPr>
            <a:spLocks noGrp="1"/>
          </p:cNvSpPr>
          <p:nvPr>
            <p:ph idx="1"/>
          </p:nvPr>
        </p:nvSpPr>
        <p:spPr>
          <a:xfrm>
            <a:off x="1408112" y="1906586"/>
            <a:ext cx="9905999" cy="4608514"/>
          </a:xfrm>
        </p:spPr>
        <p:txBody>
          <a:bodyPr>
            <a:noAutofit/>
          </a:bodyPr>
          <a:lstStyle/>
          <a:p>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Chatbots are typically used in AI through natural language processing (NLP) and machine learning (ML) technologies</a:t>
            </a:r>
            <a:r>
              <a:rPr lang="en-IN" sz="20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7000"/>
              </a:lnSpc>
              <a:spcAft>
                <a:spcPts val="800"/>
              </a:spcAft>
              <a:buNone/>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1.NLP: The chatbot uses NLP algorithms to understand and interpret human language, allowing it to respond to questions and commands in a conversational way.</a:t>
            </a:r>
          </a:p>
          <a:p>
            <a:pPr marL="0" indent="0">
              <a:lnSpc>
                <a:spcPct val="107000"/>
              </a:lnSpc>
              <a:spcAft>
                <a:spcPts val="800"/>
              </a:spcAft>
              <a:buNone/>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2.ML: The chatbot is trained using ML algorithms to improve its responses over time. This training can be done using data sets or by observing and learning from human interactions with the chatbot.</a:t>
            </a:r>
          </a:p>
          <a:p>
            <a:pPr marL="0" indent="0">
              <a:lnSpc>
                <a:spcPct val="107000"/>
              </a:lnSpc>
              <a:spcAft>
                <a:spcPts val="800"/>
              </a:spcAft>
              <a:buNone/>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3.Rule-based systems: Some chatbots use pre-defined rules and decision trees to determine the appropriate response to a user's input. </a:t>
            </a:r>
          </a:p>
          <a:p>
            <a:pPr marL="0" indent="0">
              <a:lnSpc>
                <a:spcPct val="107000"/>
              </a:lnSpc>
              <a:spcAft>
                <a:spcPts val="800"/>
              </a:spcAft>
              <a:buNone/>
            </a:pP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4.Self-learning systems: More advanced chatbots use deep learning algorithms to continually improve their responses and decision-making abilities based on past interactions.</a:t>
            </a:r>
          </a:p>
          <a:p>
            <a:pPr marL="0" indent="0">
              <a:lnSpc>
                <a:spcPct val="107000"/>
              </a:lnSpc>
              <a:spcAft>
                <a:spcPts val="800"/>
              </a:spcAft>
              <a:buNone/>
            </a:pPr>
            <a:endPar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sz="2000" dirty="0"/>
          </a:p>
        </p:txBody>
      </p:sp>
    </p:spTree>
    <p:extLst>
      <p:ext uri="{BB962C8B-B14F-4D97-AF65-F5344CB8AC3E}">
        <p14:creationId xmlns:p14="http://schemas.microsoft.com/office/powerpoint/2010/main" val="13468013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FC8A-2EC0-1B5F-EBD6-7047DD765EB1}"/>
              </a:ext>
            </a:extLst>
          </p:cNvPr>
          <p:cNvSpPr>
            <a:spLocks noGrp="1"/>
          </p:cNvSpPr>
          <p:nvPr>
            <p:ph type="title"/>
          </p:nvPr>
        </p:nvSpPr>
        <p:spPr/>
        <p:txBody>
          <a:bodyPr>
            <a:normAutofit/>
          </a:bodyPr>
          <a:lstStyle/>
          <a:p>
            <a:pPr algn="l" fontAlgn="base"/>
            <a:r>
              <a:rPr lang="en-IN" sz="4000" b="1" i="0" dirty="0">
                <a:solidFill>
                  <a:schemeClr val="bg1"/>
                </a:solidFill>
                <a:effectLst/>
                <a:latin typeface="Google Sans"/>
              </a:rPr>
              <a:t>     Requirements to create chat bot </a:t>
            </a:r>
            <a:endParaRPr lang="en-IN" sz="4000" b="1" dirty="0">
              <a:solidFill>
                <a:schemeClr val="bg1"/>
              </a:solidFill>
            </a:endParaRPr>
          </a:p>
        </p:txBody>
      </p:sp>
      <p:sp>
        <p:nvSpPr>
          <p:cNvPr id="3" name="Content Placeholder 2">
            <a:extLst>
              <a:ext uri="{FF2B5EF4-FFF2-40B4-BE49-F238E27FC236}">
                <a16:creationId xmlns:a16="http://schemas.microsoft.com/office/drawing/2014/main" id="{4E515ABC-F05F-0E28-5AF3-84D0E4A4465E}"/>
              </a:ext>
            </a:extLst>
          </p:cNvPr>
          <p:cNvSpPr>
            <a:spLocks noGrp="1"/>
          </p:cNvSpPr>
          <p:nvPr>
            <p:ph idx="1"/>
          </p:nvPr>
        </p:nvSpPr>
        <p:spPr>
          <a:xfrm>
            <a:off x="1141412" y="2249486"/>
            <a:ext cx="9905999" cy="4608513"/>
          </a:xfrm>
        </p:spPr>
        <p:txBody>
          <a:bodyPr>
            <a:noAutofit/>
          </a:bodyPr>
          <a:lstStyle/>
          <a:p>
            <a:pPr marL="0" indent="0">
              <a:lnSpc>
                <a:spcPct val="107000"/>
              </a:lnSpc>
              <a:spcAft>
                <a:spcPts val="800"/>
              </a:spcAft>
              <a:buNone/>
            </a:pPr>
            <a:r>
              <a:rPr lang="en-IN"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1.Data Collection: The first step is to gather a large dataset of symptoms, conditions, and related information. This data could come from medical journals, websites, and other sources.</a:t>
            </a:r>
          </a:p>
          <a:p>
            <a:pPr marL="0" indent="0">
              <a:lnSpc>
                <a:spcPct val="107000"/>
              </a:lnSpc>
              <a:spcAft>
                <a:spcPts val="800"/>
              </a:spcAft>
              <a:buNone/>
            </a:pPr>
            <a:r>
              <a:rPr lang="en-IN"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2.Data Pre-processing: The next step is to pre-process the data to ensure that it is in a format that can be used by deep learning algorithms. This might involve converting unstructured data into structured data, removing duplicates and irrelevant information, and normalizing the data.</a:t>
            </a:r>
          </a:p>
          <a:p>
            <a:pPr marL="0" indent="0">
              <a:lnSpc>
                <a:spcPct val="107000"/>
              </a:lnSpc>
              <a:spcAft>
                <a:spcPts val="800"/>
              </a:spcAft>
              <a:buNone/>
            </a:pPr>
            <a:r>
              <a:rPr lang="en-IN"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3.Model Training: Once the data is pre-processed, it can be used to train a deep learning model. This could be a recurrent neural network (RNN) or a transformer network, depending on the requirements of the specific use case. The model should be trained using a large sample of data and validated using a smaller sample to check its accuracy.</a:t>
            </a:r>
          </a:p>
          <a:p>
            <a:pPr marL="0" indent="0">
              <a:lnSpc>
                <a:spcPct val="107000"/>
              </a:lnSpc>
              <a:spcAft>
                <a:spcPts val="800"/>
              </a:spcAft>
              <a:buNone/>
            </a:pPr>
            <a:r>
              <a:rPr lang="en-IN"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4.Chatbot Interface: The next step is to design the chatbot interface, which should allow users to input symptoms and receive relevant information and triage recommendations. This interface should be user-friendly and easy to use.</a:t>
            </a:r>
          </a:p>
          <a:p>
            <a:pPr marL="0" indent="0">
              <a:lnSpc>
                <a:spcPct val="107000"/>
              </a:lnSpc>
              <a:spcAft>
                <a:spcPts val="800"/>
              </a:spcAft>
              <a:buNone/>
            </a:pPr>
            <a:r>
              <a:rPr lang="en-IN"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5.Deployment: The final step is to deploy the chatbot, which could involve integrating it into a website, app, or other platform. The chatbot should be tested thoroughly before deployment to ensure that it is functioning correctly and providing accurate results.</a:t>
            </a:r>
          </a:p>
          <a:p>
            <a:endParaRPr lang="en-IN" sz="1600" dirty="0">
              <a:solidFill>
                <a:schemeClr val="bg1"/>
              </a:solidFill>
            </a:endParaRPr>
          </a:p>
        </p:txBody>
      </p:sp>
    </p:spTree>
    <p:extLst>
      <p:ext uri="{BB962C8B-B14F-4D97-AF65-F5344CB8AC3E}">
        <p14:creationId xmlns:p14="http://schemas.microsoft.com/office/powerpoint/2010/main" val="196376346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431</TotalTime>
  <Words>1946</Words>
  <Application>Microsoft Office PowerPoint</Application>
  <PresentationFormat>Widescreen</PresentationFormat>
  <Paragraphs>126</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Bookman Old Style</vt:lpstr>
      <vt:lpstr>Calibri</vt:lpstr>
      <vt:lpstr>Google Sans</vt:lpstr>
      <vt:lpstr>Söhne</vt:lpstr>
      <vt:lpstr>Tw Cen MT</vt:lpstr>
      <vt:lpstr>Circuit</vt:lpstr>
      <vt:lpstr>PowerPoint Presentation</vt:lpstr>
      <vt:lpstr>                What is chat bot ?</vt:lpstr>
      <vt:lpstr>                 Who invented chatbot ?</vt:lpstr>
      <vt:lpstr>                      chat bot in ai</vt:lpstr>
      <vt:lpstr>                   Use’s of chat bot </vt:lpstr>
      <vt:lpstr>PowerPoint Presentation</vt:lpstr>
      <vt:lpstr>          Use’s of chat bot in ai</vt:lpstr>
      <vt:lpstr>     How does chat bot used in ai</vt:lpstr>
      <vt:lpstr>     Requirements to create chat bot </vt:lpstr>
      <vt:lpstr>                   what is First aid ?</vt:lpstr>
      <vt:lpstr>PowerPoint Presentation</vt:lpstr>
      <vt:lpstr>            uses of ai in first aid</vt:lpstr>
      <vt:lpstr>PowerPoint Presentation</vt:lpstr>
      <vt:lpstr>how can we use the first aid chat bot ?</vt:lpstr>
      <vt:lpstr>PowerPoint Presentation</vt:lpstr>
      <vt:lpstr>Example code for creating chat bot</vt:lpstr>
      <vt:lpstr>PowerPoint Presentation</vt:lpstr>
      <vt:lpstr>PowerPoint Presentation</vt:lpstr>
      <vt:lpstr>Software  used to create the chat bot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Constance xavier .S</dc:creator>
  <cp:lastModifiedBy>Constance xavier .S</cp:lastModifiedBy>
  <cp:revision>2</cp:revision>
  <dcterms:created xsi:type="dcterms:W3CDTF">2023-02-03T16:59:55Z</dcterms:created>
  <dcterms:modified xsi:type="dcterms:W3CDTF">2023-02-24T09:25:43Z</dcterms:modified>
</cp:coreProperties>
</file>

<file path=docProps/thumbnail.jpeg>
</file>